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slideshow.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8" r:id="rId1"/>
  </p:sldMasterIdLst>
  <p:notesMasterIdLst>
    <p:notesMasterId r:id="rId22"/>
  </p:notesMasterIdLst>
  <p:sldIdLst>
    <p:sldId id="257" r:id="rId2"/>
    <p:sldId id="262" r:id="rId3"/>
    <p:sldId id="724" r:id="rId4"/>
    <p:sldId id="729" r:id="rId5"/>
    <p:sldId id="725" r:id="rId6"/>
    <p:sldId id="733" r:id="rId7"/>
    <p:sldId id="727" r:id="rId8"/>
    <p:sldId id="731" r:id="rId9"/>
    <p:sldId id="749" r:id="rId10"/>
    <p:sldId id="734" r:id="rId11"/>
    <p:sldId id="736" r:id="rId12"/>
    <p:sldId id="737" r:id="rId13"/>
    <p:sldId id="744" r:id="rId14"/>
    <p:sldId id="745" r:id="rId15"/>
    <p:sldId id="740" r:id="rId16"/>
    <p:sldId id="741" r:id="rId17"/>
    <p:sldId id="746" r:id="rId18"/>
    <p:sldId id="748" r:id="rId19"/>
    <p:sldId id="743" r:id="rId20"/>
    <p:sldId id="742" r:id="rId21"/>
  </p:sldIdLst>
  <p:sldSz cx="12192000" cy="6858000"/>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8E5"/>
    <a:srgbClr val="97E4FF"/>
    <a:srgbClr val="2B79B3"/>
    <a:srgbClr val="FFFEFB"/>
    <a:srgbClr val="2A74AC"/>
    <a:srgbClr val="EAF3FA"/>
    <a:srgbClr val="F3CC85"/>
    <a:srgbClr val="FCF97B"/>
    <a:srgbClr val="A7B808"/>
    <a:srgbClr val="D9E35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4" autoAdjust="0"/>
    <p:restoredTop sz="94660"/>
  </p:normalViewPr>
  <p:slideViewPr>
    <p:cSldViewPr snapToGrid="0">
      <p:cViewPr varScale="1">
        <p:scale>
          <a:sx n="107" d="100"/>
          <a:sy n="107" d="100"/>
        </p:scale>
        <p:origin x="612"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FB69D910-D146-4E45-A435-9A52A1CB508A}" type="datetimeFigureOut">
              <a:rPr lang="fr-FR" smtClean="0"/>
              <a:t>21/11/2024</a:t>
            </a:fld>
            <a:endParaRPr lang="fr-FR"/>
          </a:p>
        </p:txBody>
      </p:sp>
      <p:sp>
        <p:nvSpPr>
          <p:cNvPr id="4" name="Espace réservé de l'image des diapositives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EE61BAB4-8C39-4E4D-986E-9B2B57FBF74A}" type="slidenum">
              <a:rPr lang="fr-FR" smtClean="0"/>
              <a:t>‹N°›</a:t>
            </a:fld>
            <a:endParaRPr lang="fr-FR"/>
          </a:p>
        </p:txBody>
      </p:sp>
    </p:spTree>
    <p:extLst>
      <p:ext uri="{BB962C8B-B14F-4D97-AF65-F5344CB8AC3E}">
        <p14:creationId xmlns:p14="http://schemas.microsoft.com/office/powerpoint/2010/main" val="14977707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fr-FR"/>
              <a:t>Modifiez le style du titre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A2379D58-3CB3-4A09-9DC0-4C983A7A6B47}" type="datetime1">
              <a:rPr lang="fr-FR" smtClean="0"/>
              <a:t>21/11/2024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95FFE17-1C7A-4C87-ACFA-94F5666BC176}" type="slidenum">
              <a:rPr lang="fr-FR" smtClean="0"/>
              <a:t>‹N°›</a:t>
            </a:fld>
            <a:endParaRPr lang="fr-FR"/>
          </a:p>
        </p:txBody>
      </p:sp>
    </p:spTree>
    <p:extLst>
      <p:ext uri="{BB962C8B-B14F-4D97-AF65-F5344CB8AC3E}">
        <p14:creationId xmlns:p14="http://schemas.microsoft.com/office/powerpoint/2010/main" val="37633901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fr-FR"/>
              <a:t>Modifiez le style du titre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EF7233CD-E47B-489C-A743-453FB5E70EF5}" type="datetime1">
              <a:rPr lang="fr-FR" smtClean="0"/>
              <a:t>21/11/2024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95FFE17-1C7A-4C87-ACFA-94F5666BC176}" type="slidenum">
              <a:rPr lang="fr-FR" smtClean="0"/>
              <a:t>‹N°›</a:t>
            </a:fld>
            <a:endParaRPr lang="fr-FR"/>
          </a:p>
        </p:txBody>
      </p:sp>
    </p:spTree>
    <p:extLst>
      <p:ext uri="{BB962C8B-B14F-4D97-AF65-F5344CB8AC3E}">
        <p14:creationId xmlns:p14="http://schemas.microsoft.com/office/powerpoint/2010/main" val="22284910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634B9C9C-71EF-4C28-93FF-02F71018B08C}" type="datetime1">
              <a:rPr lang="fr-FR" smtClean="0"/>
              <a:t>21/11/2024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95FFE17-1C7A-4C87-ACFA-94F5666BC176}" type="slidenum">
              <a:rPr lang="fr-FR" smtClean="0"/>
              <a:t>‹N°›</a:t>
            </a:fld>
            <a:endParaRPr lang="fr-F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9090862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fr-FR"/>
              <a:t>Modifiez le style du titre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1C43B227-C60B-4133-8F58-2BA6052B9D31}" type="datetime1">
              <a:rPr lang="fr-FR" smtClean="0"/>
              <a:t>21/11/2024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95FFE17-1C7A-4C87-ACFA-94F5666BC176}" type="slidenum">
              <a:rPr lang="fr-FR" smtClean="0"/>
              <a:t>‹N°›</a:t>
            </a:fld>
            <a:endParaRPr lang="fr-FR"/>
          </a:p>
        </p:txBody>
      </p:sp>
    </p:spTree>
    <p:extLst>
      <p:ext uri="{BB962C8B-B14F-4D97-AF65-F5344CB8AC3E}">
        <p14:creationId xmlns:p14="http://schemas.microsoft.com/office/powerpoint/2010/main" val="9122996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E0A505DA-7EDC-4B12-9267-7E6CE5ABA979}" type="datetime1">
              <a:rPr lang="fr-FR" smtClean="0"/>
              <a:t>21/11/2024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95FFE17-1C7A-4C87-ACFA-94F5666BC176}" type="slidenum">
              <a:rPr lang="fr-FR" smtClean="0"/>
              <a:t>‹N°›</a:t>
            </a:fld>
            <a:endParaRPr lang="fr-F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74499541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DFDE5CE3-E3C0-4814-AFFE-9675652F3931}" type="datetime1">
              <a:rPr lang="fr-FR" smtClean="0"/>
              <a:t>21/11/2024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95FFE17-1C7A-4C87-ACFA-94F5666BC176}" type="slidenum">
              <a:rPr lang="fr-FR" smtClean="0"/>
              <a:t>‹N°›</a:t>
            </a:fld>
            <a:endParaRPr lang="fr-FR"/>
          </a:p>
        </p:txBody>
      </p:sp>
    </p:spTree>
    <p:extLst>
      <p:ext uri="{BB962C8B-B14F-4D97-AF65-F5344CB8AC3E}">
        <p14:creationId xmlns:p14="http://schemas.microsoft.com/office/powerpoint/2010/main" val="83053104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F9FC1158-A3BB-4405-8E33-812F1D00C383}" type="datetime1">
              <a:rPr lang="fr-FR" smtClean="0"/>
              <a:t>21/11/2024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95FFE17-1C7A-4C87-ACFA-94F5666BC176}" type="slidenum">
              <a:rPr lang="fr-FR" smtClean="0"/>
              <a:t>‹N°›</a:t>
            </a:fld>
            <a:endParaRPr lang="fr-FR"/>
          </a:p>
        </p:txBody>
      </p:sp>
    </p:spTree>
    <p:extLst>
      <p:ext uri="{BB962C8B-B14F-4D97-AF65-F5344CB8AC3E}">
        <p14:creationId xmlns:p14="http://schemas.microsoft.com/office/powerpoint/2010/main" val="131911426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fr-FR"/>
              <a:t>Modifiez le style du titre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DE0B473-E5F9-4268-923C-8808D5B2BBAB}" type="datetime1">
              <a:rPr lang="fr-FR" smtClean="0"/>
              <a:t>21/11/2024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95FFE17-1C7A-4C87-ACFA-94F5666BC176}" type="slidenum">
              <a:rPr lang="fr-FR" smtClean="0"/>
              <a:t>‹N°›</a:t>
            </a:fld>
            <a:endParaRPr lang="fr-FR"/>
          </a:p>
        </p:txBody>
      </p:sp>
    </p:spTree>
    <p:extLst>
      <p:ext uri="{BB962C8B-B14F-4D97-AF65-F5344CB8AC3E}">
        <p14:creationId xmlns:p14="http://schemas.microsoft.com/office/powerpoint/2010/main" val="15118658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AF2BEA7A-B4F3-42C9-ABCB-3C27E81A27B1}" type="datetime1">
              <a:rPr lang="fr-FR" smtClean="0"/>
              <a:t>21/11/2024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95FFE17-1C7A-4C87-ACFA-94F5666BC176}" type="slidenum">
              <a:rPr lang="fr-FR" smtClean="0"/>
              <a:t>‹N°›</a:t>
            </a:fld>
            <a:endParaRPr lang="fr-FR"/>
          </a:p>
        </p:txBody>
      </p:sp>
    </p:spTree>
    <p:extLst>
      <p:ext uri="{BB962C8B-B14F-4D97-AF65-F5344CB8AC3E}">
        <p14:creationId xmlns:p14="http://schemas.microsoft.com/office/powerpoint/2010/main" val="5423785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05477221-080B-4AEC-AE24-7A82CC933C16}" type="datetime1">
              <a:rPr lang="fr-FR" smtClean="0"/>
              <a:t>21/11/2024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95FFE17-1C7A-4C87-ACFA-94F5666BC176}" type="slidenum">
              <a:rPr lang="fr-FR" smtClean="0"/>
              <a:t>‹N°›</a:t>
            </a:fld>
            <a:endParaRPr lang="fr-FR"/>
          </a:p>
        </p:txBody>
      </p:sp>
    </p:spTree>
    <p:extLst>
      <p:ext uri="{BB962C8B-B14F-4D97-AF65-F5344CB8AC3E}">
        <p14:creationId xmlns:p14="http://schemas.microsoft.com/office/powerpoint/2010/main" val="3333230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DD01CE88-635E-436E-B91E-40F3E8D75803}" type="datetime1">
              <a:rPr lang="fr-FR" smtClean="0"/>
              <a:t>21/11/2024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395FFE17-1C7A-4C87-ACFA-94F5666BC176}" type="slidenum">
              <a:rPr lang="fr-FR" smtClean="0"/>
              <a:t>‹N°›</a:t>
            </a:fld>
            <a:endParaRPr lang="fr-FR"/>
          </a:p>
        </p:txBody>
      </p:sp>
    </p:spTree>
    <p:extLst>
      <p:ext uri="{BB962C8B-B14F-4D97-AF65-F5344CB8AC3E}">
        <p14:creationId xmlns:p14="http://schemas.microsoft.com/office/powerpoint/2010/main" val="37180781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a:t>Modifiez le style du titre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15BE54AD-EE10-4A4B-A03E-36049696A86A}" type="datetime1">
              <a:rPr lang="fr-FR" smtClean="0"/>
              <a:t>21/11/2024</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395FFE17-1C7A-4C87-ACFA-94F5666BC176}" type="slidenum">
              <a:rPr lang="fr-FR" smtClean="0"/>
              <a:t>‹N°›</a:t>
            </a:fld>
            <a:endParaRPr lang="fr-FR"/>
          </a:p>
        </p:txBody>
      </p:sp>
    </p:spTree>
    <p:extLst>
      <p:ext uri="{BB962C8B-B14F-4D97-AF65-F5344CB8AC3E}">
        <p14:creationId xmlns:p14="http://schemas.microsoft.com/office/powerpoint/2010/main" val="10902760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5297B8CE-DC26-438B-BDF9-712FEA7B5409}" type="datetime1">
              <a:rPr lang="fr-FR" smtClean="0"/>
              <a:t>21/11/2024</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395FFE17-1C7A-4C87-ACFA-94F5666BC176}" type="slidenum">
              <a:rPr lang="fr-FR" smtClean="0"/>
              <a:t>‹N°›</a:t>
            </a:fld>
            <a:endParaRPr lang="fr-FR"/>
          </a:p>
        </p:txBody>
      </p:sp>
    </p:spTree>
    <p:extLst>
      <p:ext uri="{BB962C8B-B14F-4D97-AF65-F5344CB8AC3E}">
        <p14:creationId xmlns:p14="http://schemas.microsoft.com/office/powerpoint/2010/main" val="6152463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9F496E0-0B02-46A2-B59C-3F54A6861A70}" type="datetime1">
              <a:rPr lang="fr-FR" smtClean="0"/>
              <a:t>21/11/2024</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395FFE17-1C7A-4C87-ACFA-94F5666BC176}" type="slidenum">
              <a:rPr lang="fr-FR" smtClean="0"/>
              <a:t>‹N°›</a:t>
            </a:fld>
            <a:endParaRPr lang="fr-FR"/>
          </a:p>
        </p:txBody>
      </p:sp>
    </p:spTree>
    <p:extLst>
      <p:ext uri="{BB962C8B-B14F-4D97-AF65-F5344CB8AC3E}">
        <p14:creationId xmlns:p14="http://schemas.microsoft.com/office/powerpoint/2010/main" val="2228707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fr-FR"/>
              <a:t>Modifiez le style du titre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5C37E5F6-0275-467D-815D-03D14D3560A0}" type="datetime1">
              <a:rPr lang="fr-FR" smtClean="0"/>
              <a:t>21/11/2024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395FFE17-1C7A-4C87-ACFA-94F5666BC176}" type="slidenum">
              <a:rPr lang="fr-FR" smtClean="0"/>
              <a:t>‹N°›</a:t>
            </a:fld>
            <a:endParaRPr lang="fr-FR"/>
          </a:p>
        </p:txBody>
      </p:sp>
    </p:spTree>
    <p:extLst>
      <p:ext uri="{BB962C8B-B14F-4D97-AF65-F5344CB8AC3E}">
        <p14:creationId xmlns:p14="http://schemas.microsoft.com/office/powerpoint/2010/main" val="3678643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395FFE17-1C7A-4C87-ACFA-94F5666BC176}" type="slidenum">
              <a:rPr lang="fr-FR" smtClean="0"/>
              <a:t>‹N°›</a:t>
            </a:fld>
            <a:endParaRPr lang="fr-FR"/>
          </a:p>
        </p:txBody>
      </p:sp>
      <p:sp>
        <p:nvSpPr>
          <p:cNvPr id="5" name="Date Placeholder 4"/>
          <p:cNvSpPr>
            <a:spLocks noGrp="1"/>
          </p:cNvSpPr>
          <p:nvPr>
            <p:ph type="dt" sz="half" idx="10"/>
          </p:nvPr>
        </p:nvSpPr>
        <p:spPr/>
        <p:txBody>
          <a:bodyPr/>
          <a:lstStyle/>
          <a:p>
            <a:fld id="{AAA22AAD-DFFA-40F5-BB7C-8021368FE872}" type="datetime1">
              <a:rPr lang="fr-FR" smtClean="0"/>
              <a:t>21/11/2024</a:t>
            </a:fld>
            <a:endParaRPr lang="fr-FR"/>
          </a:p>
        </p:txBody>
      </p:sp>
    </p:spTree>
    <p:extLst>
      <p:ext uri="{BB962C8B-B14F-4D97-AF65-F5344CB8AC3E}">
        <p14:creationId xmlns:p14="http://schemas.microsoft.com/office/powerpoint/2010/main" val="42344103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740960E-CAC6-4BB8-82BC-07364165C9F5}" type="datetime1">
              <a:rPr lang="fr-FR" smtClean="0"/>
              <a:t>21/11/2024</a:t>
            </a:fld>
            <a:endParaRPr lang="fr-F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395FFE17-1C7A-4C87-ACFA-94F5666BC176}" type="slidenum">
              <a:rPr lang="fr-FR" smtClean="0"/>
              <a:t>‹N°›</a:t>
            </a:fld>
            <a:endParaRPr lang="fr-FR"/>
          </a:p>
        </p:txBody>
      </p:sp>
    </p:spTree>
    <p:extLst>
      <p:ext uri="{BB962C8B-B14F-4D97-AF65-F5344CB8AC3E}">
        <p14:creationId xmlns:p14="http://schemas.microsoft.com/office/powerpoint/2010/main" val="3669438804"/>
      </p:ext>
    </p:extLst>
  </p:cSld>
  <p:clrMap bg1="lt1" tx1="dk1" bg2="lt2" tx2="dk2" accent1="accent1" accent2="accent2" accent3="accent3" accent4="accent4" accent5="accent5" accent6="accent6" hlink="hlink" folHlink="folHlink"/>
  <p:sldLayoutIdLst>
    <p:sldLayoutId id="2147483759" r:id="rId1"/>
    <p:sldLayoutId id="2147483760" r:id="rId2"/>
    <p:sldLayoutId id="2147483761" r:id="rId3"/>
    <p:sldLayoutId id="2147483762" r:id="rId4"/>
    <p:sldLayoutId id="2147483763" r:id="rId5"/>
    <p:sldLayoutId id="2147483764" r:id="rId6"/>
    <p:sldLayoutId id="2147483765" r:id="rId7"/>
    <p:sldLayoutId id="2147483766" r:id="rId8"/>
    <p:sldLayoutId id="2147483767" r:id="rId9"/>
    <p:sldLayoutId id="2147483768" r:id="rId10"/>
    <p:sldLayoutId id="2147483769" r:id="rId11"/>
    <p:sldLayoutId id="2147483770" r:id="rId12"/>
    <p:sldLayoutId id="2147483771" r:id="rId13"/>
    <p:sldLayoutId id="2147483772" r:id="rId14"/>
    <p:sldLayoutId id="2147483773" r:id="rId15"/>
    <p:sldLayoutId id="2147483774" r:id="rId16"/>
  </p:sldLayoutIdLst>
  <p:hf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9.emf"/><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image" Target="../media/image25.png"/><Relationship Id="rId3" Type="http://schemas.openxmlformats.org/officeDocument/2006/relationships/image" Target="../media/image20.png"/><Relationship Id="rId7" Type="http://schemas.openxmlformats.org/officeDocument/2006/relationships/image" Target="../media/image24.svg"/><Relationship Id="rId2" Type="http://schemas.openxmlformats.org/officeDocument/2006/relationships/image" Target="../media/image5.PNG"/><Relationship Id="rId1" Type="http://schemas.openxmlformats.org/officeDocument/2006/relationships/slideLayout" Target="../slideLayouts/slideLayout2.xml"/><Relationship Id="rId6" Type="http://schemas.openxmlformats.org/officeDocument/2006/relationships/image" Target="../media/image23.png"/><Relationship Id="rId5" Type="http://schemas.openxmlformats.org/officeDocument/2006/relationships/image" Target="../media/image22.svg"/><Relationship Id="rId4" Type="http://schemas.openxmlformats.org/officeDocument/2006/relationships/image" Target="../media/image21.png"/><Relationship Id="rId9" Type="http://schemas.openxmlformats.org/officeDocument/2006/relationships/image" Target="../media/image26.svg"/></Relationships>
</file>

<file path=ppt/slides/_rels/slide13.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image" Target="../media/image21.png"/><Relationship Id="rId3" Type="http://schemas.openxmlformats.org/officeDocument/2006/relationships/image" Target="../media/image20.png"/><Relationship Id="rId7" Type="http://schemas.openxmlformats.org/officeDocument/2006/relationships/image" Target="../media/image24.svg"/><Relationship Id="rId2" Type="http://schemas.openxmlformats.org/officeDocument/2006/relationships/image" Target="../media/image5.PNG"/><Relationship Id="rId1" Type="http://schemas.openxmlformats.org/officeDocument/2006/relationships/slideLayout" Target="../slideLayouts/slideLayout2.xml"/><Relationship Id="rId6" Type="http://schemas.openxmlformats.org/officeDocument/2006/relationships/image" Target="../media/image23.png"/><Relationship Id="rId5" Type="http://schemas.openxmlformats.org/officeDocument/2006/relationships/image" Target="../media/image26.svg"/><Relationship Id="rId4" Type="http://schemas.openxmlformats.org/officeDocument/2006/relationships/image" Target="../media/image25.png"/><Relationship Id="rId9" Type="http://schemas.openxmlformats.org/officeDocument/2006/relationships/image" Target="../media/image22.svg"/></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7" Type="http://schemas.openxmlformats.org/officeDocument/2006/relationships/image" Target="../media/image13.emf"/><Relationship Id="rId2" Type="http://schemas.openxmlformats.org/officeDocument/2006/relationships/image" Target="../media/image5.PNG"/><Relationship Id="rId1" Type="http://schemas.openxmlformats.org/officeDocument/2006/relationships/slideLayout" Target="../slideLayouts/slideLayout2.xml"/><Relationship Id="rId6" Type="http://schemas.openxmlformats.org/officeDocument/2006/relationships/image" Target="../media/image12.svg"/><Relationship Id="rId5" Type="http://schemas.openxmlformats.org/officeDocument/2006/relationships/image" Target="../media/image11.png"/><Relationship Id="rId4" Type="http://schemas.openxmlformats.org/officeDocument/2006/relationships/image" Target="../media/image10.svg"/></Relationships>
</file>

<file path=ppt/slides/_rels/slide9.xml.rels><?xml version="1.0" encoding="UTF-8" standalone="yes"?>
<Relationships xmlns="http://schemas.openxmlformats.org/package/2006/relationships"><Relationship Id="rId3" Type="http://schemas.openxmlformats.org/officeDocument/2006/relationships/image" Target="../media/image14.png"/><Relationship Id="rId7" Type="http://schemas.openxmlformats.org/officeDocument/2006/relationships/image" Target="../media/image18.emf"/><Relationship Id="rId2" Type="http://schemas.openxmlformats.org/officeDocument/2006/relationships/image" Target="../media/image5.PNG"/><Relationship Id="rId1" Type="http://schemas.openxmlformats.org/officeDocument/2006/relationships/slideLayout" Target="../slideLayouts/slideLayout2.xml"/><Relationship Id="rId6" Type="http://schemas.openxmlformats.org/officeDocument/2006/relationships/image" Target="../media/image17.emf"/><Relationship Id="rId5" Type="http://schemas.openxmlformats.org/officeDocument/2006/relationships/image" Target="../media/image16.emf"/><Relationship Id="rId4" Type="http://schemas.openxmlformats.org/officeDocument/2006/relationships/image" Target="../media/image15.emf"/></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6" name="Titre 1">
            <a:extLst>
              <a:ext uri="{FF2B5EF4-FFF2-40B4-BE49-F238E27FC236}">
                <a16:creationId xmlns:a16="http://schemas.microsoft.com/office/drawing/2014/main" id="{880F156E-6FCF-CE44-430D-55E816793BF8}"/>
              </a:ext>
            </a:extLst>
          </p:cNvPr>
          <p:cNvSpPr>
            <a:spLocks noGrp="1"/>
          </p:cNvSpPr>
          <p:nvPr>
            <p:ph type="title"/>
          </p:nvPr>
        </p:nvSpPr>
        <p:spPr>
          <a:xfrm>
            <a:off x="4765726" y="3065460"/>
            <a:ext cx="5006975" cy="1325563"/>
          </a:xfrm>
        </p:spPr>
        <p:txBody>
          <a:bodyPr vert="horz" lIns="91440" tIns="45720" rIns="91440" bIns="45720" rtlCol="0" anchor="b">
            <a:normAutofit fontScale="90000"/>
          </a:bodyPr>
          <a:lstStyle/>
          <a:p>
            <a:r>
              <a:rPr lang="fr-FR" sz="3200" b="1" dirty="0">
                <a:solidFill>
                  <a:schemeClr val="accent2">
                    <a:lumMod val="75000"/>
                  </a:schemeClr>
                </a:solidFill>
                <a:latin typeface="Arial Nova Light" panose="020B0604020202020204" pitchFamily="34" charset="0"/>
                <a:cs typeface="Arial" panose="020B0604020202020204" pitchFamily="34" charset="0"/>
              </a:rPr>
              <a:t>Synthèse du commissaire aux comptes sur les comptes annuels 2023/2024</a:t>
            </a:r>
            <a:br>
              <a:rPr lang="fr-FR" sz="2500" dirty="0">
                <a:solidFill>
                  <a:schemeClr val="accent2">
                    <a:lumMod val="75000"/>
                  </a:schemeClr>
                </a:solidFill>
                <a:latin typeface="Franklin Gothic Heavy" pitchFamily="34" charset="0"/>
              </a:rPr>
            </a:br>
            <a:endParaRPr lang="en-US" sz="2500" dirty="0">
              <a:solidFill>
                <a:schemeClr val="accent2">
                  <a:lumMod val="75000"/>
                </a:schemeClr>
              </a:solidFill>
            </a:endParaRPr>
          </a:p>
        </p:txBody>
      </p:sp>
      <p:sp>
        <p:nvSpPr>
          <p:cNvPr id="7" name="Rectangle 62">
            <a:extLst>
              <a:ext uri="{FF2B5EF4-FFF2-40B4-BE49-F238E27FC236}">
                <a16:creationId xmlns:a16="http://schemas.microsoft.com/office/drawing/2014/main" id="{10505042-2524-815F-3880-FB7BA6DF4D32}"/>
              </a:ext>
            </a:extLst>
          </p:cNvPr>
          <p:cNvSpPr>
            <a:spLocks noChangeArrowheads="1"/>
          </p:cNvSpPr>
          <p:nvPr/>
        </p:nvSpPr>
        <p:spPr bwMode="auto">
          <a:xfrm>
            <a:off x="4919151" y="4391023"/>
            <a:ext cx="5035550" cy="307975"/>
          </a:xfrm>
          <a:prstGeom prst="rect">
            <a:avLst/>
          </a:prstGeom>
          <a:noFill/>
          <a:ln w="9525">
            <a:noFill/>
            <a:miter lim="800000"/>
            <a:headEnd/>
            <a:tailEnd/>
          </a:ln>
        </p:spPr>
        <p:txBody>
          <a:bodyPr>
            <a:spAutoFit/>
          </a:bodyPr>
          <a:lstStyle/>
          <a:p>
            <a:r>
              <a:rPr lang="fr-FR" sz="1400" i="1" dirty="0">
                <a:solidFill>
                  <a:schemeClr val="accent2">
                    <a:lumMod val="75000"/>
                  </a:schemeClr>
                </a:solidFill>
              </a:rPr>
              <a:t>(</a:t>
            </a:r>
            <a:r>
              <a:rPr lang="fr-FR" sz="1400" i="1" dirty="0">
                <a:solidFill>
                  <a:schemeClr val="accent2">
                    <a:lumMod val="75000"/>
                  </a:schemeClr>
                </a:solidFill>
                <a:latin typeface="Arial Nova Light" panose="020B0304020202020204" pitchFamily="34" charset="0"/>
              </a:rPr>
              <a:t>Prévue à l’article  823-16 du  code du commerce) </a:t>
            </a:r>
          </a:p>
        </p:txBody>
      </p:sp>
      <p:pic>
        <p:nvPicPr>
          <p:cNvPr id="3" name="Image 2">
            <a:extLst>
              <a:ext uri="{FF2B5EF4-FFF2-40B4-BE49-F238E27FC236}">
                <a16:creationId xmlns:a16="http://schemas.microsoft.com/office/drawing/2014/main" id="{C76FDAC2-EC83-4EC8-43A2-01433D5DB066}"/>
              </a:ext>
            </a:extLst>
          </p:cNvPr>
          <p:cNvPicPr>
            <a:picLocks noChangeAspect="1"/>
          </p:cNvPicPr>
          <p:nvPr/>
        </p:nvPicPr>
        <p:blipFill>
          <a:blip r:embed="rId2"/>
          <a:stretch>
            <a:fillRect/>
          </a:stretch>
        </p:blipFill>
        <p:spPr>
          <a:xfrm>
            <a:off x="59098" y="267505"/>
            <a:ext cx="4217626" cy="3599234"/>
          </a:xfrm>
          <a:prstGeom prst="rect">
            <a:avLst/>
          </a:prstGeom>
        </p:spPr>
      </p:pic>
      <p:sp>
        <p:nvSpPr>
          <p:cNvPr id="8" name="Espace réservé du numéro de diapositive 7">
            <a:extLst>
              <a:ext uri="{FF2B5EF4-FFF2-40B4-BE49-F238E27FC236}">
                <a16:creationId xmlns:a16="http://schemas.microsoft.com/office/drawing/2014/main" id="{8643EE8E-4CC6-D473-3DC0-79ACFF98F7EA}"/>
              </a:ext>
            </a:extLst>
          </p:cNvPr>
          <p:cNvSpPr>
            <a:spLocks noGrp="1"/>
          </p:cNvSpPr>
          <p:nvPr>
            <p:ph type="sldNum" sz="quarter" idx="12"/>
          </p:nvPr>
        </p:nvSpPr>
        <p:spPr>
          <a:xfrm>
            <a:off x="9772701" y="6342152"/>
            <a:ext cx="683339" cy="365125"/>
          </a:xfrm>
        </p:spPr>
        <p:txBody>
          <a:bodyPr/>
          <a:lstStyle/>
          <a:p>
            <a:fld id="{395FFE17-1C7A-4C87-ACFA-94F5666BC176}" type="slidenum">
              <a:rPr lang="fr-FR" smtClean="0"/>
              <a:t>1</a:t>
            </a:fld>
            <a:endParaRPr lang="fr-FR"/>
          </a:p>
        </p:txBody>
      </p:sp>
      <p:grpSp>
        <p:nvGrpSpPr>
          <p:cNvPr id="9" name="Group 7">
            <a:extLst>
              <a:ext uri="{FF2B5EF4-FFF2-40B4-BE49-F238E27FC236}">
                <a16:creationId xmlns:a16="http://schemas.microsoft.com/office/drawing/2014/main" id="{86F8A337-163E-7CA7-0CD5-4C34B9D5B94F}"/>
              </a:ext>
            </a:extLst>
          </p:cNvPr>
          <p:cNvGrpSpPr>
            <a:grpSpLocks/>
          </p:cNvGrpSpPr>
          <p:nvPr/>
        </p:nvGrpSpPr>
        <p:grpSpPr bwMode="auto">
          <a:xfrm>
            <a:off x="10803642" y="5794217"/>
            <a:ext cx="936000" cy="864000"/>
            <a:chOff x="2082" y="11595"/>
            <a:chExt cx="1417" cy="1417"/>
          </a:xfrm>
        </p:grpSpPr>
        <p:sp>
          <p:nvSpPr>
            <p:cNvPr id="10" name="Rectangle 8">
              <a:extLst>
                <a:ext uri="{FF2B5EF4-FFF2-40B4-BE49-F238E27FC236}">
                  <a16:creationId xmlns:a16="http://schemas.microsoft.com/office/drawing/2014/main" id="{60ECE556-704F-5423-5AE2-0AFB3C6A357C}"/>
                </a:ext>
              </a:extLst>
            </p:cNvPr>
            <p:cNvSpPr>
              <a:spLocks noChangeArrowheads="1"/>
            </p:cNvSpPr>
            <p:nvPr/>
          </p:nvSpPr>
          <p:spPr bwMode="auto">
            <a:xfrm>
              <a:off x="2082" y="11595"/>
              <a:ext cx="1417" cy="1417"/>
            </a:xfrm>
            <a:prstGeom prst="rect">
              <a:avLst/>
            </a:prstGeom>
            <a:solidFill>
              <a:srgbClr val="808080"/>
            </a:solidFill>
            <a:ln>
              <a:noFill/>
            </a:ln>
            <a:extLst>
              <a:ext uri="{91240B29-F687-4F45-9708-019B960494DF}">
                <a14:hiddenLine xmlns:a14="http://schemas.microsoft.com/office/drawing/2010/main" w="152400">
                  <a:solidFill>
                    <a:srgbClr val="000000"/>
                  </a:solidFill>
                  <a:miter lim="800000"/>
                  <a:headEnd/>
                  <a:tailEnd/>
                </a14:hiddenLine>
              </a:ext>
            </a:extLst>
          </p:spPr>
          <p:txBody>
            <a:bodyPr/>
            <a:lstStyle>
              <a:lvl1pPr>
                <a:spcAft>
                  <a:spcPts val="600"/>
                </a:spcAft>
                <a:buClr>
                  <a:srgbClr val="000000"/>
                </a:buClr>
                <a:buFont typeface="Wingdings" panose="05000000000000000000" pitchFamily="2" charset="2"/>
                <a:buChar char="•"/>
                <a:defRPr sz="1300">
                  <a:solidFill>
                    <a:schemeClr val="tx1"/>
                  </a:solidFill>
                  <a:latin typeface="Georgia" panose="02040502050405020303" pitchFamily="18" charset="0"/>
                </a:defRPr>
              </a:lvl1pPr>
              <a:lvl2pPr marL="742950" indent="-285750">
                <a:spcAft>
                  <a:spcPts val="600"/>
                </a:spcAft>
                <a:buClr>
                  <a:srgbClr val="000000"/>
                </a:buClr>
                <a:buFont typeface="Times New Roman" panose="02020603050405020304" pitchFamily="18" charset="0"/>
                <a:buChar char="•"/>
                <a:defRPr sz="1300">
                  <a:solidFill>
                    <a:schemeClr val="tx1"/>
                  </a:solidFill>
                  <a:latin typeface="Georgia" panose="02040502050405020303" pitchFamily="18" charset="0"/>
                </a:defRPr>
              </a:lvl2pPr>
              <a:lvl3pPr marL="1143000" indent="-228600">
                <a:spcAft>
                  <a:spcPts val="600"/>
                </a:spcAft>
                <a:buClr>
                  <a:srgbClr val="000000"/>
                </a:buClr>
                <a:buFont typeface="Arial" panose="020B0604020202020204" pitchFamily="34" charset="0"/>
                <a:buChar char="-"/>
                <a:defRPr sz="1300">
                  <a:solidFill>
                    <a:schemeClr val="tx1"/>
                  </a:solidFill>
                  <a:latin typeface="Georgia" panose="02040502050405020303" pitchFamily="18" charset="0"/>
                </a:defRPr>
              </a:lvl3pPr>
              <a:lvl4pPr marL="1600200" indent="-228600">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4pPr>
              <a:lvl5pPr marL="2057400" indent="-228600">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5pPr>
              <a:lvl6pPr marL="25146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6pPr>
              <a:lvl7pPr marL="29718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7pPr>
              <a:lvl8pPr marL="34290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8pPr>
              <a:lvl9pPr marL="38862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9pPr>
            </a:lstStyle>
            <a:p>
              <a:pPr eaLnBrk="1" hangingPunct="1">
                <a:spcAft>
                  <a:spcPct val="0"/>
                </a:spcAft>
                <a:buClrTx/>
                <a:buFontTx/>
                <a:buNone/>
              </a:pPr>
              <a:endParaRPr lang="fr-FR" altLang="fr-FR" sz="971">
                <a:latin typeface="Arial" panose="020B0604020202020204" pitchFamily="34" charset="0"/>
              </a:endParaRPr>
            </a:p>
          </p:txBody>
        </p:sp>
        <p:sp>
          <p:nvSpPr>
            <p:cNvPr id="12" name="Oval 9">
              <a:extLst>
                <a:ext uri="{FF2B5EF4-FFF2-40B4-BE49-F238E27FC236}">
                  <a16:creationId xmlns:a16="http://schemas.microsoft.com/office/drawing/2014/main" id="{CCEFAE31-2023-3C51-7F37-A2EE30D6E292}"/>
                </a:ext>
              </a:extLst>
            </p:cNvPr>
            <p:cNvSpPr>
              <a:spLocks noChangeArrowheads="1"/>
            </p:cNvSpPr>
            <p:nvPr/>
          </p:nvSpPr>
          <p:spPr bwMode="auto">
            <a:xfrm>
              <a:off x="2182" y="11688"/>
              <a:ext cx="1206" cy="1206"/>
            </a:xfrm>
            <a:prstGeom prst="ellipse">
              <a:avLst/>
            </a:prstGeom>
            <a:solidFill>
              <a:srgbClr val="808080"/>
            </a:solidFill>
            <a:ln>
              <a:noFill/>
            </a:ln>
            <a:extLst>
              <a:ext uri="{91240B29-F687-4F45-9708-019B960494DF}">
                <a14:hiddenLine xmlns:a14="http://schemas.microsoft.com/office/drawing/2010/main" w="38100" algn="ctr">
                  <a:solidFill>
                    <a:srgbClr val="000000"/>
                  </a:solidFill>
                  <a:round/>
                  <a:headEnd/>
                  <a:tailEnd/>
                </a14:hiddenLine>
              </a:ext>
            </a:extLst>
          </p:spPr>
          <p:txBody>
            <a:bodyPr/>
            <a:lstStyle>
              <a:lvl1pPr>
                <a:spcAft>
                  <a:spcPts val="600"/>
                </a:spcAft>
                <a:buClr>
                  <a:srgbClr val="000000"/>
                </a:buClr>
                <a:buFont typeface="Wingdings" panose="05000000000000000000" pitchFamily="2" charset="2"/>
                <a:buChar char="•"/>
                <a:defRPr sz="1300">
                  <a:solidFill>
                    <a:schemeClr val="tx1"/>
                  </a:solidFill>
                  <a:latin typeface="Georgia" panose="02040502050405020303" pitchFamily="18" charset="0"/>
                </a:defRPr>
              </a:lvl1pPr>
              <a:lvl2pPr marL="742950" indent="-285750">
                <a:spcAft>
                  <a:spcPts val="600"/>
                </a:spcAft>
                <a:buClr>
                  <a:srgbClr val="000000"/>
                </a:buClr>
                <a:buFont typeface="Times New Roman" panose="02020603050405020304" pitchFamily="18" charset="0"/>
                <a:buChar char="•"/>
                <a:defRPr sz="1300">
                  <a:solidFill>
                    <a:schemeClr val="tx1"/>
                  </a:solidFill>
                  <a:latin typeface="Georgia" panose="02040502050405020303" pitchFamily="18" charset="0"/>
                </a:defRPr>
              </a:lvl2pPr>
              <a:lvl3pPr marL="1143000" indent="-228600">
                <a:spcAft>
                  <a:spcPts val="600"/>
                </a:spcAft>
                <a:buClr>
                  <a:srgbClr val="000000"/>
                </a:buClr>
                <a:buFont typeface="Arial" panose="020B0604020202020204" pitchFamily="34" charset="0"/>
                <a:buChar char="-"/>
                <a:defRPr sz="1300">
                  <a:solidFill>
                    <a:schemeClr val="tx1"/>
                  </a:solidFill>
                  <a:latin typeface="Georgia" panose="02040502050405020303" pitchFamily="18" charset="0"/>
                </a:defRPr>
              </a:lvl3pPr>
              <a:lvl4pPr marL="1600200" indent="-228600">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4pPr>
              <a:lvl5pPr marL="2057400" indent="-228600">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5pPr>
              <a:lvl6pPr marL="25146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6pPr>
              <a:lvl7pPr marL="29718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7pPr>
              <a:lvl8pPr marL="34290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8pPr>
              <a:lvl9pPr marL="38862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9pPr>
            </a:lstStyle>
            <a:p>
              <a:pPr eaLnBrk="1" hangingPunct="1">
                <a:spcAft>
                  <a:spcPct val="0"/>
                </a:spcAft>
                <a:buClrTx/>
                <a:buFontTx/>
                <a:buNone/>
              </a:pPr>
              <a:endParaRPr lang="fr-FR" altLang="fr-FR" sz="971">
                <a:latin typeface="Arial" panose="020B0604020202020204" pitchFamily="34" charset="0"/>
              </a:endParaRPr>
            </a:p>
          </p:txBody>
        </p:sp>
        <p:sp>
          <p:nvSpPr>
            <p:cNvPr id="13" name="Freeform 10">
              <a:extLst>
                <a:ext uri="{FF2B5EF4-FFF2-40B4-BE49-F238E27FC236}">
                  <a16:creationId xmlns:a16="http://schemas.microsoft.com/office/drawing/2014/main" id="{E0F62CD2-7B06-3F77-EC9E-3870B37C2651}"/>
                </a:ext>
              </a:extLst>
            </p:cNvPr>
            <p:cNvSpPr>
              <a:spLocks/>
            </p:cNvSpPr>
            <p:nvPr/>
          </p:nvSpPr>
          <p:spPr bwMode="auto">
            <a:xfrm>
              <a:off x="2306" y="11919"/>
              <a:ext cx="823" cy="828"/>
            </a:xfrm>
            <a:custGeom>
              <a:avLst/>
              <a:gdLst>
                <a:gd name="T0" fmla="*/ 391 w 823"/>
                <a:gd name="T1" fmla="*/ 337 h 828"/>
                <a:gd name="T2" fmla="*/ 397 w 823"/>
                <a:gd name="T3" fmla="*/ 339 h 828"/>
                <a:gd name="T4" fmla="*/ 396 w 823"/>
                <a:gd name="T5" fmla="*/ 331 h 828"/>
                <a:gd name="T6" fmla="*/ 386 w 823"/>
                <a:gd name="T7" fmla="*/ 340 h 828"/>
                <a:gd name="T8" fmla="*/ 394 w 823"/>
                <a:gd name="T9" fmla="*/ 346 h 828"/>
                <a:gd name="T10" fmla="*/ 406 w 823"/>
                <a:gd name="T11" fmla="*/ 332 h 828"/>
                <a:gd name="T12" fmla="*/ 394 w 823"/>
                <a:gd name="T13" fmla="*/ 323 h 828"/>
                <a:gd name="T14" fmla="*/ 378 w 823"/>
                <a:gd name="T15" fmla="*/ 333 h 828"/>
                <a:gd name="T16" fmla="*/ 382 w 823"/>
                <a:gd name="T17" fmla="*/ 352 h 828"/>
                <a:gd name="T18" fmla="*/ 406 w 823"/>
                <a:gd name="T19" fmla="*/ 353 h 828"/>
                <a:gd name="T20" fmla="*/ 415 w 823"/>
                <a:gd name="T21" fmla="*/ 338 h 828"/>
                <a:gd name="T22" fmla="*/ 411 w 823"/>
                <a:gd name="T23" fmla="*/ 316 h 828"/>
                <a:gd name="T24" fmla="*/ 396 w 823"/>
                <a:gd name="T25" fmla="*/ 308 h 828"/>
                <a:gd name="T26" fmla="*/ 374 w 823"/>
                <a:gd name="T27" fmla="*/ 312 h 828"/>
                <a:gd name="T28" fmla="*/ 362 w 823"/>
                <a:gd name="T29" fmla="*/ 345 h 828"/>
                <a:gd name="T30" fmla="*/ 407 w 823"/>
                <a:gd name="T31" fmla="*/ 370 h 828"/>
                <a:gd name="T32" fmla="*/ 436 w 823"/>
                <a:gd name="T33" fmla="*/ 331 h 828"/>
                <a:gd name="T34" fmla="*/ 421 w 823"/>
                <a:gd name="T35" fmla="*/ 297 h 828"/>
                <a:gd name="T36" fmla="*/ 383 w 823"/>
                <a:gd name="T37" fmla="*/ 285 h 828"/>
                <a:gd name="T38" fmla="*/ 340 w 823"/>
                <a:gd name="T39" fmla="*/ 314 h 828"/>
                <a:gd name="T40" fmla="*/ 338 w 823"/>
                <a:gd name="T41" fmla="*/ 367 h 828"/>
                <a:gd name="T42" fmla="*/ 400 w 823"/>
                <a:gd name="T43" fmla="*/ 402 h 828"/>
                <a:gd name="T44" fmla="*/ 467 w 823"/>
                <a:gd name="T45" fmla="*/ 365 h 828"/>
                <a:gd name="T46" fmla="*/ 464 w 823"/>
                <a:gd name="T47" fmla="*/ 289 h 828"/>
                <a:gd name="T48" fmla="*/ 421 w 823"/>
                <a:gd name="T49" fmla="*/ 251 h 828"/>
                <a:gd name="T50" fmla="*/ 319 w 823"/>
                <a:gd name="T51" fmla="*/ 264 h 828"/>
                <a:gd name="T52" fmla="*/ 283 w 823"/>
                <a:gd name="T53" fmla="*/ 381 h 828"/>
                <a:gd name="T54" fmla="*/ 409 w 823"/>
                <a:gd name="T55" fmla="*/ 469 h 828"/>
                <a:gd name="T56" fmla="*/ 510 w 823"/>
                <a:gd name="T57" fmla="*/ 413 h 828"/>
                <a:gd name="T58" fmla="*/ 540 w 823"/>
                <a:gd name="T59" fmla="*/ 284 h 828"/>
                <a:gd name="T60" fmla="*/ 442 w 823"/>
                <a:gd name="T61" fmla="*/ 174 h 828"/>
                <a:gd name="T62" fmla="*/ 226 w 823"/>
                <a:gd name="T63" fmla="*/ 223 h 828"/>
                <a:gd name="T64" fmla="*/ 202 w 823"/>
                <a:gd name="T65" fmla="*/ 466 h 828"/>
                <a:gd name="T66" fmla="*/ 367 w 823"/>
                <a:gd name="T67" fmla="*/ 577 h 828"/>
                <a:gd name="T68" fmla="*/ 561 w 823"/>
                <a:gd name="T69" fmla="*/ 522 h 828"/>
                <a:gd name="T70" fmla="*/ 663 w 823"/>
                <a:gd name="T71" fmla="*/ 375 h 828"/>
                <a:gd name="T72" fmla="*/ 645 w 823"/>
                <a:gd name="T73" fmla="*/ 189 h 828"/>
                <a:gd name="T74" fmla="*/ 502 w 823"/>
                <a:gd name="T75" fmla="*/ 45 h 828"/>
                <a:gd name="T76" fmla="*/ 214 w 823"/>
                <a:gd name="T77" fmla="*/ 42 h 828"/>
                <a:gd name="T78" fmla="*/ 67 w 823"/>
                <a:gd name="T79" fmla="*/ 174 h 828"/>
                <a:gd name="T80" fmla="*/ 7 w 823"/>
                <a:gd name="T81" fmla="*/ 417 h 828"/>
                <a:gd name="T82" fmla="*/ 148 w 823"/>
                <a:gd name="T83" fmla="*/ 720 h 828"/>
                <a:gd name="T84" fmla="*/ 466 w 823"/>
                <a:gd name="T85" fmla="*/ 822 h 828"/>
                <a:gd name="T86" fmla="*/ 823 w 823"/>
                <a:gd name="T87" fmla="*/ 690 h 828"/>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823"/>
                <a:gd name="T133" fmla="*/ 0 h 828"/>
                <a:gd name="T134" fmla="*/ 823 w 823"/>
                <a:gd name="T135" fmla="*/ 828 h 828"/>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823" h="828">
                  <a:moveTo>
                    <a:pt x="391" y="337"/>
                  </a:moveTo>
                  <a:cubicBezTo>
                    <a:pt x="391" y="337"/>
                    <a:pt x="397" y="340"/>
                    <a:pt x="397" y="339"/>
                  </a:cubicBezTo>
                  <a:cubicBezTo>
                    <a:pt x="399" y="337"/>
                    <a:pt x="397" y="331"/>
                    <a:pt x="396" y="331"/>
                  </a:cubicBezTo>
                  <a:cubicBezTo>
                    <a:pt x="394" y="331"/>
                    <a:pt x="386" y="334"/>
                    <a:pt x="386" y="340"/>
                  </a:cubicBezTo>
                  <a:cubicBezTo>
                    <a:pt x="387" y="346"/>
                    <a:pt x="390" y="346"/>
                    <a:pt x="394" y="346"/>
                  </a:cubicBezTo>
                  <a:cubicBezTo>
                    <a:pt x="400" y="345"/>
                    <a:pt x="407" y="340"/>
                    <a:pt x="406" y="332"/>
                  </a:cubicBezTo>
                  <a:cubicBezTo>
                    <a:pt x="406" y="325"/>
                    <a:pt x="399" y="323"/>
                    <a:pt x="394" y="323"/>
                  </a:cubicBezTo>
                  <a:cubicBezTo>
                    <a:pt x="389" y="323"/>
                    <a:pt x="380" y="328"/>
                    <a:pt x="378" y="333"/>
                  </a:cubicBezTo>
                  <a:cubicBezTo>
                    <a:pt x="376" y="337"/>
                    <a:pt x="377" y="346"/>
                    <a:pt x="382" y="352"/>
                  </a:cubicBezTo>
                  <a:cubicBezTo>
                    <a:pt x="389" y="359"/>
                    <a:pt x="400" y="356"/>
                    <a:pt x="406" y="353"/>
                  </a:cubicBezTo>
                  <a:cubicBezTo>
                    <a:pt x="411" y="350"/>
                    <a:pt x="414" y="344"/>
                    <a:pt x="415" y="338"/>
                  </a:cubicBezTo>
                  <a:cubicBezTo>
                    <a:pt x="417" y="331"/>
                    <a:pt x="415" y="321"/>
                    <a:pt x="411" y="316"/>
                  </a:cubicBezTo>
                  <a:cubicBezTo>
                    <a:pt x="408" y="312"/>
                    <a:pt x="402" y="308"/>
                    <a:pt x="396" y="308"/>
                  </a:cubicBezTo>
                  <a:cubicBezTo>
                    <a:pt x="390" y="308"/>
                    <a:pt x="384" y="306"/>
                    <a:pt x="374" y="312"/>
                  </a:cubicBezTo>
                  <a:cubicBezTo>
                    <a:pt x="364" y="319"/>
                    <a:pt x="359" y="333"/>
                    <a:pt x="362" y="345"/>
                  </a:cubicBezTo>
                  <a:cubicBezTo>
                    <a:pt x="364" y="356"/>
                    <a:pt x="382" y="379"/>
                    <a:pt x="407" y="370"/>
                  </a:cubicBezTo>
                  <a:cubicBezTo>
                    <a:pt x="432" y="360"/>
                    <a:pt x="434" y="342"/>
                    <a:pt x="436" y="331"/>
                  </a:cubicBezTo>
                  <a:cubicBezTo>
                    <a:pt x="436" y="321"/>
                    <a:pt x="432" y="306"/>
                    <a:pt x="421" y="297"/>
                  </a:cubicBezTo>
                  <a:cubicBezTo>
                    <a:pt x="410" y="287"/>
                    <a:pt x="395" y="284"/>
                    <a:pt x="383" y="285"/>
                  </a:cubicBezTo>
                  <a:cubicBezTo>
                    <a:pt x="365" y="286"/>
                    <a:pt x="349" y="299"/>
                    <a:pt x="340" y="314"/>
                  </a:cubicBezTo>
                  <a:cubicBezTo>
                    <a:pt x="331" y="329"/>
                    <a:pt x="331" y="350"/>
                    <a:pt x="338" y="367"/>
                  </a:cubicBezTo>
                  <a:cubicBezTo>
                    <a:pt x="347" y="383"/>
                    <a:pt x="370" y="401"/>
                    <a:pt x="400" y="402"/>
                  </a:cubicBezTo>
                  <a:cubicBezTo>
                    <a:pt x="429" y="402"/>
                    <a:pt x="454" y="389"/>
                    <a:pt x="467" y="365"/>
                  </a:cubicBezTo>
                  <a:cubicBezTo>
                    <a:pt x="479" y="341"/>
                    <a:pt x="474" y="306"/>
                    <a:pt x="464" y="289"/>
                  </a:cubicBezTo>
                  <a:cubicBezTo>
                    <a:pt x="455" y="272"/>
                    <a:pt x="438" y="259"/>
                    <a:pt x="421" y="251"/>
                  </a:cubicBezTo>
                  <a:cubicBezTo>
                    <a:pt x="405" y="243"/>
                    <a:pt x="355" y="231"/>
                    <a:pt x="319" y="264"/>
                  </a:cubicBezTo>
                  <a:cubicBezTo>
                    <a:pt x="283" y="297"/>
                    <a:pt x="268" y="333"/>
                    <a:pt x="283" y="381"/>
                  </a:cubicBezTo>
                  <a:cubicBezTo>
                    <a:pt x="298" y="429"/>
                    <a:pt x="355" y="475"/>
                    <a:pt x="409" y="469"/>
                  </a:cubicBezTo>
                  <a:cubicBezTo>
                    <a:pt x="463" y="463"/>
                    <a:pt x="487" y="442"/>
                    <a:pt x="510" y="413"/>
                  </a:cubicBezTo>
                  <a:cubicBezTo>
                    <a:pt x="533" y="385"/>
                    <a:pt x="551" y="331"/>
                    <a:pt x="540" y="284"/>
                  </a:cubicBezTo>
                  <a:cubicBezTo>
                    <a:pt x="529" y="237"/>
                    <a:pt x="506" y="201"/>
                    <a:pt x="442" y="174"/>
                  </a:cubicBezTo>
                  <a:cubicBezTo>
                    <a:pt x="378" y="145"/>
                    <a:pt x="285" y="165"/>
                    <a:pt x="226" y="223"/>
                  </a:cubicBezTo>
                  <a:cubicBezTo>
                    <a:pt x="167" y="282"/>
                    <a:pt x="169" y="409"/>
                    <a:pt x="202" y="466"/>
                  </a:cubicBezTo>
                  <a:cubicBezTo>
                    <a:pt x="235" y="523"/>
                    <a:pt x="285" y="560"/>
                    <a:pt x="367" y="577"/>
                  </a:cubicBezTo>
                  <a:cubicBezTo>
                    <a:pt x="449" y="593"/>
                    <a:pt x="506" y="557"/>
                    <a:pt x="561" y="522"/>
                  </a:cubicBezTo>
                  <a:cubicBezTo>
                    <a:pt x="615" y="486"/>
                    <a:pt x="653" y="418"/>
                    <a:pt x="663" y="375"/>
                  </a:cubicBezTo>
                  <a:cubicBezTo>
                    <a:pt x="678" y="332"/>
                    <a:pt x="670" y="238"/>
                    <a:pt x="645" y="189"/>
                  </a:cubicBezTo>
                  <a:cubicBezTo>
                    <a:pt x="620" y="138"/>
                    <a:pt x="587" y="86"/>
                    <a:pt x="502" y="45"/>
                  </a:cubicBezTo>
                  <a:cubicBezTo>
                    <a:pt x="420" y="4"/>
                    <a:pt x="295" y="0"/>
                    <a:pt x="214" y="42"/>
                  </a:cubicBezTo>
                  <a:cubicBezTo>
                    <a:pt x="133" y="84"/>
                    <a:pt x="110" y="109"/>
                    <a:pt x="67" y="174"/>
                  </a:cubicBezTo>
                  <a:cubicBezTo>
                    <a:pt x="24" y="239"/>
                    <a:pt x="0" y="330"/>
                    <a:pt x="7" y="417"/>
                  </a:cubicBezTo>
                  <a:cubicBezTo>
                    <a:pt x="7" y="504"/>
                    <a:pt x="58" y="645"/>
                    <a:pt x="148" y="720"/>
                  </a:cubicBezTo>
                  <a:cubicBezTo>
                    <a:pt x="238" y="795"/>
                    <a:pt x="325" y="828"/>
                    <a:pt x="466" y="822"/>
                  </a:cubicBezTo>
                  <a:cubicBezTo>
                    <a:pt x="607" y="816"/>
                    <a:pt x="787" y="729"/>
                    <a:pt x="823" y="690"/>
                  </a:cubicBezTo>
                </a:path>
              </a:pathLst>
            </a:custGeom>
            <a:noFill/>
            <a:ln w="22225">
              <a:solidFill>
                <a:srgbClr val="FFFFFF"/>
              </a:solidFill>
              <a:round/>
              <a:headEnd/>
              <a:tailEnd/>
            </a:ln>
            <a:extLst>
              <a:ext uri="{909E8E84-426E-40DD-AFC4-6F175D3DCCD1}">
                <a14:hiddenFill xmlns:a14="http://schemas.microsoft.com/office/drawing/2010/main">
                  <a:solidFill>
                    <a:srgbClr val="FFFFFF"/>
                  </a:solidFill>
                </a14:hiddenFill>
              </a:ext>
            </a:extLst>
          </p:spPr>
          <p:txBody>
            <a:bodyPr/>
            <a:lstStyle/>
            <a:p>
              <a:endParaRPr lang="fr-FR"/>
            </a:p>
          </p:txBody>
        </p:sp>
        <p:sp>
          <p:nvSpPr>
            <p:cNvPr id="14" name="Freeform 11">
              <a:extLst>
                <a:ext uri="{FF2B5EF4-FFF2-40B4-BE49-F238E27FC236}">
                  <a16:creationId xmlns:a16="http://schemas.microsoft.com/office/drawing/2014/main" id="{282DC6E3-1302-D1F7-5413-53A6EEC6FFF0}"/>
                </a:ext>
              </a:extLst>
            </p:cNvPr>
            <p:cNvSpPr>
              <a:spLocks/>
            </p:cNvSpPr>
            <p:nvPr/>
          </p:nvSpPr>
          <p:spPr bwMode="auto">
            <a:xfrm rot="-5400000">
              <a:off x="2449" y="11973"/>
              <a:ext cx="1106" cy="617"/>
            </a:xfrm>
            <a:custGeom>
              <a:avLst/>
              <a:gdLst>
                <a:gd name="T0" fmla="*/ 0 w 1536"/>
                <a:gd name="T1" fmla="*/ 2 h 793"/>
                <a:gd name="T2" fmla="*/ 1 w 1536"/>
                <a:gd name="T3" fmla="*/ 2 h 793"/>
                <a:gd name="T4" fmla="*/ 1 w 1536"/>
                <a:gd name="T5" fmla="*/ 2 h 793"/>
                <a:gd name="T6" fmla="*/ 1 w 1536"/>
                <a:gd name="T7" fmla="*/ 2 h 793"/>
                <a:gd name="T8" fmla="*/ 1 w 1536"/>
                <a:gd name="T9" fmla="*/ 2 h 793"/>
                <a:gd name="T10" fmla="*/ 1 w 1536"/>
                <a:gd name="T11" fmla="*/ 2 h 793"/>
                <a:gd name="T12" fmla="*/ 0 w 1536"/>
                <a:gd name="T13" fmla="*/ 2 h 793"/>
                <a:gd name="T14" fmla="*/ 0 60000 65536"/>
                <a:gd name="T15" fmla="*/ 0 60000 65536"/>
                <a:gd name="T16" fmla="*/ 0 60000 65536"/>
                <a:gd name="T17" fmla="*/ 0 60000 65536"/>
                <a:gd name="T18" fmla="*/ 0 60000 65536"/>
                <a:gd name="T19" fmla="*/ 0 60000 65536"/>
                <a:gd name="T20" fmla="*/ 0 60000 65536"/>
                <a:gd name="T21" fmla="*/ 0 w 1536"/>
                <a:gd name="T22" fmla="*/ 0 h 793"/>
                <a:gd name="T23" fmla="*/ 1536 w 1536"/>
                <a:gd name="T24" fmla="*/ 793 h 793"/>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36" h="793">
                  <a:moveTo>
                    <a:pt x="0" y="4"/>
                  </a:moveTo>
                  <a:cubicBezTo>
                    <a:pt x="81" y="3"/>
                    <a:pt x="159" y="0"/>
                    <a:pt x="267" y="4"/>
                  </a:cubicBezTo>
                  <a:cubicBezTo>
                    <a:pt x="423" y="202"/>
                    <a:pt x="590" y="271"/>
                    <a:pt x="771" y="271"/>
                  </a:cubicBezTo>
                  <a:cubicBezTo>
                    <a:pt x="952" y="271"/>
                    <a:pt x="1146" y="194"/>
                    <a:pt x="1293" y="2"/>
                  </a:cubicBezTo>
                  <a:cubicBezTo>
                    <a:pt x="1393" y="2"/>
                    <a:pt x="1536" y="3"/>
                    <a:pt x="1530" y="4"/>
                  </a:cubicBezTo>
                  <a:cubicBezTo>
                    <a:pt x="1441" y="129"/>
                    <a:pt x="1140" y="609"/>
                    <a:pt x="780" y="793"/>
                  </a:cubicBezTo>
                  <a:cubicBezTo>
                    <a:pt x="417" y="612"/>
                    <a:pt x="27" y="45"/>
                    <a:pt x="0" y="4"/>
                  </a:cubicBezTo>
                  <a:close/>
                </a:path>
              </a:pathLst>
            </a:custGeom>
            <a:solidFill>
              <a:srgbClr val="0070C0"/>
            </a:solidFill>
            <a:ln>
              <a:noFill/>
            </a:ln>
            <a:extLst>
              <a:ext uri="{91240B29-F687-4F45-9708-019B960494DF}">
                <a14:hiddenLine xmlns:a14="http://schemas.microsoft.com/office/drawing/2010/main" w="3175">
                  <a:solidFill>
                    <a:srgbClr val="000000"/>
                  </a:solidFill>
                  <a:round/>
                  <a:headEnd/>
                  <a:tailEnd/>
                </a14:hiddenLine>
              </a:ext>
            </a:extLst>
          </p:spPr>
          <p:txBody>
            <a:bodyPr/>
            <a:lstStyle/>
            <a:p>
              <a:endParaRPr lang="fr-FR"/>
            </a:p>
          </p:txBody>
        </p:sp>
      </p:grpSp>
    </p:spTree>
    <p:extLst>
      <p:ext uri="{BB962C8B-B14F-4D97-AF65-F5344CB8AC3E}">
        <p14:creationId xmlns:p14="http://schemas.microsoft.com/office/powerpoint/2010/main" val="2236563489"/>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3C25004-35F3-4942-1F2A-48BDA831770F}"/>
              </a:ext>
            </a:extLst>
          </p:cNvPr>
          <p:cNvSpPr>
            <a:spLocks noGrp="1"/>
          </p:cNvSpPr>
          <p:nvPr>
            <p:ph type="title"/>
          </p:nvPr>
        </p:nvSpPr>
        <p:spPr>
          <a:xfrm>
            <a:off x="1200587" y="328480"/>
            <a:ext cx="4790364" cy="1668424"/>
          </a:xfrm>
        </p:spPr>
        <p:txBody>
          <a:bodyPr vert="horz" lIns="91440" tIns="45720" rIns="91440" bIns="45720" rtlCol="0" anchor="b">
            <a:normAutofit/>
          </a:bodyPr>
          <a:lstStyle/>
          <a:p>
            <a:br>
              <a:rPr lang="fr-FR" sz="1600" dirty="0">
                <a:effectLst/>
              </a:rPr>
            </a:br>
            <a:endParaRPr lang="en-US" sz="4000" kern="1200" dirty="0">
              <a:latin typeface="+mj-lt"/>
              <a:ea typeface="+mj-ea"/>
              <a:cs typeface="+mj-cs"/>
            </a:endParaRPr>
          </a:p>
        </p:txBody>
      </p:sp>
      <p:sp>
        <p:nvSpPr>
          <p:cNvPr id="21" name="ZoneTexte 20">
            <a:extLst>
              <a:ext uri="{FF2B5EF4-FFF2-40B4-BE49-F238E27FC236}">
                <a16:creationId xmlns:a16="http://schemas.microsoft.com/office/drawing/2014/main" id="{C2C37495-405E-8A27-DBA8-26020ADE483C}"/>
              </a:ext>
            </a:extLst>
          </p:cNvPr>
          <p:cNvSpPr txBox="1"/>
          <p:nvPr/>
        </p:nvSpPr>
        <p:spPr>
          <a:xfrm>
            <a:off x="976705" y="606723"/>
            <a:ext cx="9845885" cy="339460"/>
          </a:xfrm>
          <a:prstGeom prst="rect">
            <a:avLst/>
          </a:prstGeom>
        </p:spPr>
        <p:txBody>
          <a:bodyPr lIns="80663" tIns="40332" rIns="80663" bIns="40332"/>
          <a:lstStyle>
            <a:defPPr>
              <a:defRPr lang="en-US"/>
            </a:defPPr>
            <a:lvl1pPr defTabSz="1018586" fontAlgn="auto">
              <a:spcAft>
                <a:spcPts val="0"/>
              </a:spcAft>
              <a:defRPr sz="1900" b="1" i="1">
                <a:solidFill>
                  <a:schemeClr val="accent1"/>
                </a:solidFill>
                <a:latin typeface="+mj-lt"/>
                <a:ea typeface="+mj-ea"/>
                <a:cs typeface="Arial" pitchFamily="34" charset="0"/>
              </a:defRPr>
            </a:lvl1pPr>
          </a:lstStyle>
          <a:p>
            <a:pPr defTabSz="899010">
              <a:defRPr/>
            </a:pPr>
            <a:r>
              <a:rPr lang="fr-FR" sz="2400" i="0" dirty="0">
                <a:solidFill>
                  <a:schemeClr val="accent2">
                    <a:lumMod val="75000"/>
                  </a:schemeClr>
                </a:solidFill>
                <a:latin typeface="Bahnschrift SemiLight SemiConde" panose="020B0502040204020203" pitchFamily="34" charset="0"/>
              </a:rPr>
              <a:t>Les chiffres clés - Les fonds dédiés au 31/08/2024 </a:t>
            </a:r>
          </a:p>
        </p:txBody>
      </p:sp>
      <p:pic>
        <p:nvPicPr>
          <p:cNvPr id="28" name="Espace réservé du contenu 26">
            <a:extLst>
              <a:ext uri="{FF2B5EF4-FFF2-40B4-BE49-F238E27FC236}">
                <a16:creationId xmlns:a16="http://schemas.microsoft.com/office/drawing/2014/main" id="{A7E0BAD5-81BF-070F-ED9F-3A1337ED4F7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10992008">
            <a:off x="394074" y="347039"/>
            <a:ext cx="689325" cy="874517"/>
          </a:xfrm>
          <a:prstGeom prst="rect">
            <a:avLst/>
          </a:prstGeom>
        </p:spPr>
      </p:pic>
      <p:sp>
        <p:nvSpPr>
          <p:cNvPr id="27" name="Espace réservé du numéro de diapositive 10">
            <a:extLst>
              <a:ext uri="{FF2B5EF4-FFF2-40B4-BE49-F238E27FC236}">
                <a16:creationId xmlns:a16="http://schemas.microsoft.com/office/drawing/2014/main" id="{8C71DA56-385F-AAAA-502A-7A61A4FDC9F6}"/>
              </a:ext>
            </a:extLst>
          </p:cNvPr>
          <p:cNvSpPr>
            <a:spLocks noGrp="1"/>
          </p:cNvSpPr>
          <p:nvPr>
            <p:ph type="sldNum" sz="quarter" idx="12"/>
          </p:nvPr>
        </p:nvSpPr>
        <p:spPr>
          <a:xfrm>
            <a:off x="11397973" y="6424150"/>
            <a:ext cx="683339" cy="365125"/>
          </a:xfrm>
        </p:spPr>
        <p:txBody>
          <a:bodyPr/>
          <a:lstStyle/>
          <a:p>
            <a:fld id="{395FFE17-1C7A-4C87-ACFA-94F5666BC176}" type="slidenum">
              <a:rPr lang="fr-FR" sz="1200" b="1" smtClean="0">
                <a:solidFill>
                  <a:srgbClr val="2B79B3"/>
                </a:solidFill>
              </a:rPr>
              <a:t>10</a:t>
            </a:fld>
            <a:endParaRPr lang="fr-FR" sz="1200" b="1">
              <a:solidFill>
                <a:srgbClr val="2B79B3"/>
              </a:solidFill>
            </a:endParaRPr>
          </a:p>
        </p:txBody>
      </p:sp>
      <p:sp>
        <p:nvSpPr>
          <p:cNvPr id="25" name="ZoneTexte 24">
            <a:extLst>
              <a:ext uri="{FF2B5EF4-FFF2-40B4-BE49-F238E27FC236}">
                <a16:creationId xmlns:a16="http://schemas.microsoft.com/office/drawing/2014/main" id="{81EE1B44-1BA4-D6E4-67CA-8E94380ADBDC}"/>
              </a:ext>
            </a:extLst>
          </p:cNvPr>
          <p:cNvSpPr txBox="1"/>
          <p:nvPr/>
        </p:nvSpPr>
        <p:spPr>
          <a:xfrm>
            <a:off x="1200587" y="3821957"/>
            <a:ext cx="9845885" cy="339460"/>
          </a:xfrm>
          <a:prstGeom prst="rect">
            <a:avLst/>
          </a:prstGeom>
        </p:spPr>
        <p:txBody>
          <a:bodyPr lIns="80663" tIns="40332" rIns="80663" bIns="40332"/>
          <a:lstStyle>
            <a:defPPr>
              <a:defRPr lang="en-US"/>
            </a:defPPr>
            <a:lvl1pPr defTabSz="1018586" fontAlgn="auto">
              <a:spcAft>
                <a:spcPts val="0"/>
              </a:spcAft>
              <a:defRPr sz="1900" b="1" i="1">
                <a:solidFill>
                  <a:schemeClr val="accent1"/>
                </a:solidFill>
                <a:latin typeface="+mj-lt"/>
                <a:ea typeface="+mj-ea"/>
                <a:cs typeface="Arial" pitchFamily="34" charset="0"/>
              </a:defRPr>
            </a:lvl1pPr>
          </a:lstStyle>
          <a:p>
            <a:pPr defTabSz="899010">
              <a:lnSpc>
                <a:spcPct val="150000"/>
              </a:lnSpc>
              <a:defRPr/>
            </a:pPr>
            <a:r>
              <a:rPr lang="fr-FR" sz="1400" b="0" i="0" dirty="0">
                <a:solidFill>
                  <a:schemeClr val="tx1"/>
                </a:solidFill>
              </a:rPr>
              <a:t>Les fonds dédiés concernent :</a:t>
            </a:r>
          </a:p>
          <a:p>
            <a:pPr defTabSz="899010">
              <a:lnSpc>
                <a:spcPct val="150000"/>
              </a:lnSpc>
              <a:defRPr/>
            </a:pPr>
            <a:r>
              <a:rPr lang="fr-FR" sz="1400" b="0" i="0" dirty="0">
                <a:solidFill>
                  <a:schemeClr val="tx1"/>
                </a:solidFill>
              </a:rPr>
              <a:t>- la part de la subvention ANS 2022/2023 correspondant au dernier quadrimestre de l’année 2024 pour 2 667€ (1/3 de la subvention globale de 8 000€), comme chaque année ;</a:t>
            </a:r>
          </a:p>
          <a:p>
            <a:pPr defTabSz="899010">
              <a:lnSpc>
                <a:spcPct val="150000"/>
              </a:lnSpc>
              <a:defRPr/>
            </a:pPr>
            <a:r>
              <a:rPr lang="fr-FR" sz="1400" b="0" i="0" dirty="0">
                <a:solidFill>
                  <a:schemeClr val="tx1"/>
                </a:solidFill>
              </a:rPr>
              <a:t>- le reliquat de subvention FFE plan de relance non encore consommé pour 1 202 € ;</a:t>
            </a:r>
          </a:p>
          <a:p>
            <a:pPr defTabSz="899010">
              <a:lnSpc>
                <a:spcPct val="150000"/>
              </a:lnSpc>
              <a:defRPr/>
            </a:pPr>
            <a:r>
              <a:rPr lang="fr-FR" sz="1400" b="0" i="0" dirty="0">
                <a:solidFill>
                  <a:schemeClr val="tx1"/>
                </a:solidFill>
              </a:rPr>
              <a:t>- la part de la subvention fonds territorial qui a été affectée au financement des CAVALEV pour 8 860 € et qui est reprise au même rythme que les amortissements de cet investissement (solde restant à reprendre au 31/08/2024 de 7 236€).</a:t>
            </a:r>
          </a:p>
          <a:p>
            <a:pPr defTabSz="899010">
              <a:defRPr/>
            </a:pPr>
            <a:endParaRPr lang="fr-FR" sz="1200" b="0" i="0" dirty="0">
              <a:solidFill>
                <a:schemeClr val="tx1"/>
              </a:solidFill>
            </a:endParaRPr>
          </a:p>
        </p:txBody>
      </p:sp>
      <p:pic>
        <p:nvPicPr>
          <p:cNvPr id="3" name="Image 2">
            <a:extLst>
              <a:ext uri="{FF2B5EF4-FFF2-40B4-BE49-F238E27FC236}">
                <a16:creationId xmlns:a16="http://schemas.microsoft.com/office/drawing/2014/main" id="{E198884F-C2DF-2265-D46C-2D5339F961C6}"/>
              </a:ext>
            </a:extLst>
          </p:cNvPr>
          <p:cNvPicPr>
            <a:picLocks noChangeAspect="1"/>
          </p:cNvPicPr>
          <p:nvPr/>
        </p:nvPicPr>
        <p:blipFill>
          <a:blip r:embed="rId3"/>
          <a:stretch>
            <a:fillRect/>
          </a:stretch>
        </p:blipFill>
        <p:spPr>
          <a:xfrm>
            <a:off x="1350092" y="1747266"/>
            <a:ext cx="5653513" cy="1668424"/>
          </a:xfrm>
          <a:prstGeom prst="rect">
            <a:avLst/>
          </a:prstGeom>
        </p:spPr>
      </p:pic>
    </p:spTree>
    <p:extLst>
      <p:ext uri="{BB962C8B-B14F-4D97-AF65-F5344CB8AC3E}">
        <p14:creationId xmlns:p14="http://schemas.microsoft.com/office/powerpoint/2010/main" val="11838061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1" name="Espace réservé du contenu 4">
            <a:extLst>
              <a:ext uri="{FF2B5EF4-FFF2-40B4-BE49-F238E27FC236}">
                <a16:creationId xmlns:a16="http://schemas.microsoft.com/office/drawing/2014/main" id="{0EC94ECA-3FDA-D05A-56F0-A004397A884C}"/>
              </a:ext>
            </a:extLst>
          </p:cNvPr>
          <p:cNvPicPr>
            <a:picLocks noGrp="1" noChangeAspect="1"/>
          </p:cNvPicPr>
          <p:nvPr>
            <p:ph idx="1"/>
          </p:nvPr>
        </p:nvPicPr>
        <p:blipFill>
          <a:blip r:embed="rId2"/>
          <a:stretch>
            <a:fillRect/>
          </a:stretch>
        </p:blipFill>
        <p:spPr>
          <a:xfrm rot="10800000">
            <a:off x="200422" y="204972"/>
            <a:ext cx="3173094" cy="3331471"/>
          </a:xfrm>
          <a:prstGeom prst="rect">
            <a:avLst/>
          </a:prstGeom>
        </p:spPr>
      </p:pic>
      <p:grpSp>
        <p:nvGrpSpPr>
          <p:cNvPr id="3" name="Group 7">
            <a:extLst>
              <a:ext uri="{FF2B5EF4-FFF2-40B4-BE49-F238E27FC236}">
                <a16:creationId xmlns:a16="http://schemas.microsoft.com/office/drawing/2014/main" id="{CE11E563-6D72-C750-B6AF-8B94FE9A8E99}"/>
              </a:ext>
            </a:extLst>
          </p:cNvPr>
          <p:cNvGrpSpPr>
            <a:grpSpLocks/>
          </p:cNvGrpSpPr>
          <p:nvPr/>
        </p:nvGrpSpPr>
        <p:grpSpPr bwMode="auto">
          <a:xfrm>
            <a:off x="10803642" y="5835052"/>
            <a:ext cx="936000" cy="864000"/>
            <a:chOff x="2082" y="11595"/>
            <a:chExt cx="1417" cy="1417"/>
          </a:xfrm>
        </p:grpSpPr>
        <p:sp>
          <p:nvSpPr>
            <p:cNvPr id="4" name="Rectangle 8">
              <a:extLst>
                <a:ext uri="{FF2B5EF4-FFF2-40B4-BE49-F238E27FC236}">
                  <a16:creationId xmlns:a16="http://schemas.microsoft.com/office/drawing/2014/main" id="{DA4967C1-C8AA-A87C-B4EE-2E54F1749D6E}"/>
                </a:ext>
              </a:extLst>
            </p:cNvPr>
            <p:cNvSpPr>
              <a:spLocks noChangeArrowheads="1"/>
            </p:cNvSpPr>
            <p:nvPr/>
          </p:nvSpPr>
          <p:spPr bwMode="auto">
            <a:xfrm>
              <a:off x="2082" y="11595"/>
              <a:ext cx="1417" cy="1417"/>
            </a:xfrm>
            <a:prstGeom prst="rect">
              <a:avLst/>
            </a:prstGeom>
            <a:solidFill>
              <a:srgbClr val="808080"/>
            </a:solidFill>
            <a:ln>
              <a:noFill/>
            </a:ln>
            <a:extLst>
              <a:ext uri="{91240B29-F687-4F45-9708-019B960494DF}">
                <a14:hiddenLine xmlns:a14="http://schemas.microsoft.com/office/drawing/2010/main" w="152400">
                  <a:solidFill>
                    <a:srgbClr val="000000"/>
                  </a:solidFill>
                  <a:miter lim="800000"/>
                  <a:headEnd/>
                  <a:tailEnd/>
                </a14:hiddenLine>
              </a:ext>
            </a:extLst>
          </p:spPr>
          <p:txBody>
            <a:bodyPr/>
            <a:lstStyle>
              <a:lvl1pPr>
                <a:spcAft>
                  <a:spcPts val="600"/>
                </a:spcAft>
                <a:buClr>
                  <a:srgbClr val="000000"/>
                </a:buClr>
                <a:buFont typeface="Wingdings" panose="05000000000000000000" pitchFamily="2" charset="2"/>
                <a:buChar char="•"/>
                <a:defRPr sz="1300">
                  <a:solidFill>
                    <a:schemeClr val="tx1"/>
                  </a:solidFill>
                  <a:latin typeface="Georgia" panose="02040502050405020303" pitchFamily="18" charset="0"/>
                </a:defRPr>
              </a:lvl1pPr>
              <a:lvl2pPr marL="742950" indent="-285750">
                <a:spcAft>
                  <a:spcPts val="600"/>
                </a:spcAft>
                <a:buClr>
                  <a:srgbClr val="000000"/>
                </a:buClr>
                <a:buFont typeface="Times New Roman" panose="02020603050405020304" pitchFamily="18" charset="0"/>
                <a:buChar char="•"/>
                <a:defRPr sz="1300">
                  <a:solidFill>
                    <a:schemeClr val="tx1"/>
                  </a:solidFill>
                  <a:latin typeface="Georgia" panose="02040502050405020303" pitchFamily="18" charset="0"/>
                </a:defRPr>
              </a:lvl2pPr>
              <a:lvl3pPr marL="1143000" indent="-228600">
                <a:spcAft>
                  <a:spcPts val="600"/>
                </a:spcAft>
                <a:buClr>
                  <a:srgbClr val="000000"/>
                </a:buClr>
                <a:buFont typeface="Arial" panose="020B0604020202020204" pitchFamily="34" charset="0"/>
                <a:buChar char="-"/>
                <a:defRPr sz="1300">
                  <a:solidFill>
                    <a:schemeClr val="tx1"/>
                  </a:solidFill>
                  <a:latin typeface="Georgia" panose="02040502050405020303" pitchFamily="18" charset="0"/>
                </a:defRPr>
              </a:lvl3pPr>
              <a:lvl4pPr marL="1600200" indent="-228600">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4pPr>
              <a:lvl5pPr marL="2057400" indent="-228600">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5pPr>
              <a:lvl6pPr marL="25146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6pPr>
              <a:lvl7pPr marL="29718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7pPr>
              <a:lvl8pPr marL="34290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8pPr>
              <a:lvl9pPr marL="38862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9pPr>
            </a:lstStyle>
            <a:p>
              <a:pPr eaLnBrk="1" hangingPunct="1">
                <a:spcAft>
                  <a:spcPct val="0"/>
                </a:spcAft>
                <a:buClrTx/>
                <a:buFontTx/>
                <a:buNone/>
              </a:pPr>
              <a:endParaRPr lang="fr-FR" altLang="fr-FR" sz="971">
                <a:latin typeface="Arial" panose="020B0604020202020204" pitchFamily="34" charset="0"/>
              </a:endParaRPr>
            </a:p>
          </p:txBody>
        </p:sp>
        <p:sp>
          <p:nvSpPr>
            <p:cNvPr id="7" name="Oval 9">
              <a:extLst>
                <a:ext uri="{FF2B5EF4-FFF2-40B4-BE49-F238E27FC236}">
                  <a16:creationId xmlns:a16="http://schemas.microsoft.com/office/drawing/2014/main" id="{018F6082-FACE-AFFF-1DA9-E9D772D9282A}"/>
                </a:ext>
              </a:extLst>
            </p:cNvPr>
            <p:cNvSpPr>
              <a:spLocks noChangeArrowheads="1"/>
            </p:cNvSpPr>
            <p:nvPr/>
          </p:nvSpPr>
          <p:spPr bwMode="auto">
            <a:xfrm>
              <a:off x="2182" y="11688"/>
              <a:ext cx="1206" cy="1206"/>
            </a:xfrm>
            <a:prstGeom prst="ellipse">
              <a:avLst/>
            </a:prstGeom>
            <a:solidFill>
              <a:srgbClr val="808080"/>
            </a:solidFill>
            <a:ln>
              <a:noFill/>
            </a:ln>
            <a:extLst>
              <a:ext uri="{91240B29-F687-4F45-9708-019B960494DF}">
                <a14:hiddenLine xmlns:a14="http://schemas.microsoft.com/office/drawing/2010/main" w="38100" algn="ctr">
                  <a:solidFill>
                    <a:srgbClr val="000000"/>
                  </a:solidFill>
                  <a:round/>
                  <a:headEnd/>
                  <a:tailEnd/>
                </a14:hiddenLine>
              </a:ext>
            </a:extLst>
          </p:spPr>
          <p:txBody>
            <a:bodyPr/>
            <a:lstStyle>
              <a:lvl1pPr>
                <a:spcAft>
                  <a:spcPts val="600"/>
                </a:spcAft>
                <a:buClr>
                  <a:srgbClr val="000000"/>
                </a:buClr>
                <a:buFont typeface="Wingdings" panose="05000000000000000000" pitchFamily="2" charset="2"/>
                <a:buChar char="•"/>
                <a:defRPr sz="1300">
                  <a:solidFill>
                    <a:schemeClr val="tx1"/>
                  </a:solidFill>
                  <a:latin typeface="Georgia" panose="02040502050405020303" pitchFamily="18" charset="0"/>
                </a:defRPr>
              </a:lvl1pPr>
              <a:lvl2pPr marL="742950" indent="-285750">
                <a:spcAft>
                  <a:spcPts val="600"/>
                </a:spcAft>
                <a:buClr>
                  <a:srgbClr val="000000"/>
                </a:buClr>
                <a:buFont typeface="Times New Roman" panose="02020603050405020304" pitchFamily="18" charset="0"/>
                <a:buChar char="•"/>
                <a:defRPr sz="1300">
                  <a:solidFill>
                    <a:schemeClr val="tx1"/>
                  </a:solidFill>
                  <a:latin typeface="Georgia" panose="02040502050405020303" pitchFamily="18" charset="0"/>
                </a:defRPr>
              </a:lvl2pPr>
              <a:lvl3pPr marL="1143000" indent="-228600">
                <a:spcAft>
                  <a:spcPts val="600"/>
                </a:spcAft>
                <a:buClr>
                  <a:srgbClr val="000000"/>
                </a:buClr>
                <a:buFont typeface="Arial" panose="020B0604020202020204" pitchFamily="34" charset="0"/>
                <a:buChar char="-"/>
                <a:defRPr sz="1300">
                  <a:solidFill>
                    <a:schemeClr val="tx1"/>
                  </a:solidFill>
                  <a:latin typeface="Georgia" panose="02040502050405020303" pitchFamily="18" charset="0"/>
                </a:defRPr>
              </a:lvl3pPr>
              <a:lvl4pPr marL="1600200" indent="-228600">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4pPr>
              <a:lvl5pPr marL="2057400" indent="-228600">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5pPr>
              <a:lvl6pPr marL="25146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6pPr>
              <a:lvl7pPr marL="29718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7pPr>
              <a:lvl8pPr marL="34290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8pPr>
              <a:lvl9pPr marL="38862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9pPr>
            </a:lstStyle>
            <a:p>
              <a:pPr eaLnBrk="1" hangingPunct="1">
                <a:spcAft>
                  <a:spcPct val="0"/>
                </a:spcAft>
                <a:buClrTx/>
                <a:buFontTx/>
                <a:buNone/>
              </a:pPr>
              <a:endParaRPr lang="fr-FR" altLang="fr-FR" sz="971">
                <a:latin typeface="Arial" panose="020B0604020202020204" pitchFamily="34" charset="0"/>
              </a:endParaRPr>
            </a:p>
          </p:txBody>
        </p:sp>
        <p:sp>
          <p:nvSpPr>
            <p:cNvPr id="9" name="Freeform 10">
              <a:extLst>
                <a:ext uri="{FF2B5EF4-FFF2-40B4-BE49-F238E27FC236}">
                  <a16:creationId xmlns:a16="http://schemas.microsoft.com/office/drawing/2014/main" id="{5F87145F-6D66-D8BA-F369-1089D30E5B03}"/>
                </a:ext>
              </a:extLst>
            </p:cNvPr>
            <p:cNvSpPr>
              <a:spLocks/>
            </p:cNvSpPr>
            <p:nvPr/>
          </p:nvSpPr>
          <p:spPr bwMode="auto">
            <a:xfrm>
              <a:off x="2306" y="11919"/>
              <a:ext cx="823" cy="828"/>
            </a:xfrm>
            <a:custGeom>
              <a:avLst/>
              <a:gdLst>
                <a:gd name="T0" fmla="*/ 391 w 823"/>
                <a:gd name="T1" fmla="*/ 337 h 828"/>
                <a:gd name="T2" fmla="*/ 397 w 823"/>
                <a:gd name="T3" fmla="*/ 339 h 828"/>
                <a:gd name="T4" fmla="*/ 396 w 823"/>
                <a:gd name="T5" fmla="*/ 331 h 828"/>
                <a:gd name="T6" fmla="*/ 386 w 823"/>
                <a:gd name="T7" fmla="*/ 340 h 828"/>
                <a:gd name="T8" fmla="*/ 394 w 823"/>
                <a:gd name="T9" fmla="*/ 346 h 828"/>
                <a:gd name="T10" fmla="*/ 406 w 823"/>
                <a:gd name="T11" fmla="*/ 332 h 828"/>
                <a:gd name="T12" fmla="*/ 394 w 823"/>
                <a:gd name="T13" fmla="*/ 323 h 828"/>
                <a:gd name="T14" fmla="*/ 378 w 823"/>
                <a:gd name="T15" fmla="*/ 333 h 828"/>
                <a:gd name="T16" fmla="*/ 382 w 823"/>
                <a:gd name="T17" fmla="*/ 352 h 828"/>
                <a:gd name="T18" fmla="*/ 406 w 823"/>
                <a:gd name="T19" fmla="*/ 353 h 828"/>
                <a:gd name="T20" fmla="*/ 415 w 823"/>
                <a:gd name="T21" fmla="*/ 338 h 828"/>
                <a:gd name="T22" fmla="*/ 411 w 823"/>
                <a:gd name="T23" fmla="*/ 316 h 828"/>
                <a:gd name="T24" fmla="*/ 396 w 823"/>
                <a:gd name="T25" fmla="*/ 308 h 828"/>
                <a:gd name="T26" fmla="*/ 374 w 823"/>
                <a:gd name="T27" fmla="*/ 312 h 828"/>
                <a:gd name="T28" fmla="*/ 362 w 823"/>
                <a:gd name="T29" fmla="*/ 345 h 828"/>
                <a:gd name="T30" fmla="*/ 407 w 823"/>
                <a:gd name="T31" fmla="*/ 370 h 828"/>
                <a:gd name="T32" fmla="*/ 436 w 823"/>
                <a:gd name="T33" fmla="*/ 331 h 828"/>
                <a:gd name="T34" fmla="*/ 421 w 823"/>
                <a:gd name="T35" fmla="*/ 297 h 828"/>
                <a:gd name="T36" fmla="*/ 383 w 823"/>
                <a:gd name="T37" fmla="*/ 285 h 828"/>
                <a:gd name="T38" fmla="*/ 340 w 823"/>
                <a:gd name="T39" fmla="*/ 314 h 828"/>
                <a:gd name="T40" fmla="*/ 338 w 823"/>
                <a:gd name="T41" fmla="*/ 367 h 828"/>
                <a:gd name="T42" fmla="*/ 400 w 823"/>
                <a:gd name="T43" fmla="*/ 402 h 828"/>
                <a:gd name="T44" fmla="*/ 467 w 823"/>
                <a:gd name="T45" fmla="*/ 365 h 828"/>
                <a:gd name="T46" fmla="*/ 464 w 823"/>
                <a:gd name="T47" fmla="*/ 289 h 828"/>
                <a:gd name="T48" fmla="*/ 421 w 823"/>
                <a:gd name="T49" fmla="*/ 251 h 828"/>
                <a:gd name="T50" fmla="*/ 319 w 823"/>
                <a:gd name="T51" fmla="*/ 264 h 828"/>
                <a:gd name="T52" fmla="*/ 283 w 823"/>
                <a:gd name="T53" fmla="*/ 381 h 828"/>
                <a:gd name="T54" fmla="*/ 409 w 823"/>
                <a:gd name="T55" fmla="*/ 469 h 828"/>
                <a:gd name="T56" fmla="*/ 510 w 823"/>
                <a:gd name="T57" fmla="*/ 413 h 828"/>
                <a:gd name="T58" fmla="*/ 540 w 823"/>
                <a:gd name="T59" fmla="*/ 284 h 828"/>
                <a:gd name="T60" fmla="*/ 442 w 823"/>
                <a:gd name="T61" fmla="*/ 174 h 828"/>
                <a:gd name="T62" fmla="*/ 226 w 823"/>
                <a:gd name="T63" fmla="*/ 223 h 828"/>
                <a:gd name="T64" fmla="*/ 202 w 823"/>
                <a:gd name="T65" fmla="*/ 466 h 828"/>
                <a:gd name="T66" fmla="*/ 367 w 823"/>
                <a:gd name="T67" fmla="*/ 577 h 828"/>
                <a:gd name="T68" fmla="*/ 561 w 823"/>
                <a:gd name="T69" fmla="*/ 522 h 828"/>
                <a:gd name="T70" fmla="*/ 663 w 823"/>
                <a:gd name="T71" fmla="*/ 375 h 828"/>
                <a:gd name="T72" fmla="*/ 645 w 823"/>
                <a:gd name="T73" fmla="*/ 189 h 828"/>
                <a:gd name="T74" fmla="*/ 502 w 823"/>
                <a:gd name="T75" fmla="*/ 45 h 828"/>
                <a:gd name="T76" fmla="*/ 214 w 823"/>
                <a:gd name="T77" fmla="*/ 42 h 828"/>
                <a:gd name="T78" fmla="*/ 67 w 823"/>
                <a:gd name="T79" fmla="*/ 174 h 828"/>
                <a:gd name="T80" fmla="*/ 7 w 823"/>
                <a:gd name="T81" fmla="*/ 417 h 828"/>
                <a:gd name="T82" fmla="*/ 148 w 823"/>
                <a:gd name="T83" fmla="*/ 720 h 828"/>
                <a:gd name="T84" fmla="*/ 466 w 823"/>
                <a:gd name="T85" fmla="*/ 822 h 828"/>
                <a:gd name="T86" fmla="*/ 823 w 823"/>
                <a:gd name="T87" fmla="*/ 690 h 828"/>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823"/>
                <a:gd name="T133" fmla="*/ 0 h 828"/>
                <a:gd name="T134" fmla="*/ 823 w 823"/>
                <a:gd name="T135" fmla="*/ 828 h 828"/>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823" h="828">
                  <a:moveTo>
                    <a:pt x="391" y="337"/>
                  </a:moveTo>
                  <a:cubicBezTo>
                    <a:pt x="391" y="337"/>
                    <a:pt x="397" y="340"/>
                    <a:pt x="397" y="339"/>
                  </a:cubicBezTo>
                  <a:cubicBezTo>
                    <a:pt x="399" y="337"/>
                    <a:pt x="397" y="331"/>
                    <a:pt x="396" y="331"/>
                  </a:cubicBezTo>
                  <a:cubicBezTo>
                    <a:pt x="394" y="331"/>
                    <a:pt x="386" y="334"/>
                    <a:pt x="386" y="340"/>
                  </a:cubicBezTo>
                  <a:cubicBezTo>
                    <a:pt x="387" y="346"/>
                    <a:pt x="390" y="346"/>
                    <a:pt x="394" y="346"/>
                  </a:cubicBezTo>
                  <a:cubicBezTo>
                    <a:pt x="400" y="345"/>
                    <a:pt x="407" y="340"/>
                    <a:pt x="406" y="332"/>
                  </a:cubicBezTo>
                  <a:cubicBezTo>
                    <a:pt x="406" y="325"/>
                    <a:pt x="399" y="323"/>
                    <a:pt x="394" y="323"/>
                  </a:cubicBezTo>
                  <a:cubicBezTo>
                    <a:pt x="389" y="323"/>
                    <a:pt x="380" y="328"/>
                    <a:pt x="378" y="333"/>
                  </a:cubicBezTo>
                  <a:cubicBezTo>
                    <a:pt x="376" y="337"/>
                    <a:pt x="377" y="346"/>
                    <a:pt x="382" y="352"/>
                  </a:cubicBezTo>
                  <a:cubicBezTo>
                    <a:pt x="389" y="359"/>
                    <a:pt x="400" y="356"/>
                    <a:pt x="406" y="353"/>
                  </a:cubicBezTo>
                  <a:cubicBezTo>
                    <a:pt x="411" y="350"/>
                    <a:pt x="414" y="344"/>
                    <a:pt x="415" y="338"/>
                  </a:cubicBezTo>
                  <a:cubicBezTo>
                    <a:pt x="417" y="331"/>
                    <a:pt x="415" y="321"/>
                    <a:pt x="411" y="316"/>
                  </a:cubicBezTo>
                  <a:cubicBezTo>
                    <a:pt x="408" y="312"/>
                    <a:pt x="402" y="308"/>
                    <a:pt x="396" y="308"/>
                  </a:cubicBezTo>
                  <a:cubicBezTo>
                    <a:pt x="390" y="308"/>
                    <a:pt x="384" y="306"/>
                    <a:pt x="374" y="312"/>
                  </a:cubicBezTo>
                  <a:cubicBezTo>
                    <a:pt x="364" y="319"/>
                    <a:pt x="359" y="333"/>
                    <a:pt x="362" y="345"/>
                  </a:cubicBezTo>
                  <a:cubicBezTo>
                    <a:pt x="364" y="356"/>
                    <a:pt x="382" y="379"/>
                    <a:pt x="407" y="370"/>
                  </a:cubicBezTo>
                  <a:cubicBezTo>
                    <a:pt x="432" y="360"/>
                    <a:pt x="434" y="342"/>
                    <a:pt x="436" y="331"/>
                  </a:cubicBezTo>
                  <a:cubicBezTo>
                    <a:pt x="436" y="321"/>
                    <a:pt x="432" y="306"/>
                    <a:pt x="421" y="297"/>
                  </a:cubicBezTo>
                  <a:cubicBezTo>
                    <a:pt x="410" y="287"/>
                    <a:pt x="395" y="284"/>
                    <a:pt x="383" y="285"/>
                  </a:cubicBezTo>
                  <a:cubicBezTo>
                    <a:pt x="365" y="286"/>
                    <a:pt x="349" y="299"/>
                    <a:pt x="340" y="314"/>
                  </a:cubicBezTo>
                  <a:cubicBezTo>
                    <a:pt x="331" y="329"/>
                    <a:pt x="331" y="350"/>
                    <a:pt x="338" y="367"/>
                  </a:cubicBezTo>
                  <a:cubicBezTo>
                    <a:pt x="347" y="383"/>
                    <a:pt x="370" y="401"/>
                    <a:pt x="400" y="402"/>
                  </a:cubicBezTo>
                  <a:cubicBezTo>
                    <a:pt x="429" y="402"/>
                    <a:pt x="454" y="389"/>
                    <a:pt x="467" y="365"/>
                  </a:cubicBezTo>
                  <a:cubicBezTo>
                    <a:pt x="479" y="341"/>
                    <a:pt x="474" y="306"/>
                    <a:pt x="464" y="289"/>
                  </a:cubicBezTo>
                  <a:cubicBezTo>
                    <a:pt x="455" y="272"/>
                    <a:pt x="438" y="259"/>
                    <a:pt x="421" y="251"/>
                  </a:cubicBezTo>
                  <a:cubicBezTo>
                    <a:pt x="405" y="243"/>
                    <a:pt x="355" y="231"/>
                    <a:pt x="319" y="264"/>
                  </a:cubicBezTo>
                  <a:cubicBezTo>
                    <a:pt x="283" y="297"/>
                    <a:pt x="268" y="333"/>
                    <a:pt x="283" y="381"/>
                  </a:cubicBezTo>
                  <a:cubicBezTo>
                    <a:pt x="298" y="429"/>
                    <a:pt x="355" y="475"/>
                    <a:pt x="409" y="469"/>
                  </a:cubicBezTo>
                  <a:cubicBezTo>
                    <a:pt x="463" y="463"/>
                    <a:pt x="487" y="442"/>
                    <a:pt x="510" y="413"/>
                  </a:cubicBezTo>
                  <a:cubicBezTo>
                    <a:pt x="533" y="385"/>
                    <a:pt x="551" y="331"/>
                    <a:pt x="540" y="284"/>
                  </a:cubicBezTo>
                  <a:cubicBezTo>
                    <a:pt x="529" y="237"/>
                    <a:pt x="506" y="201"/>
                    <a:pt x="442" y="174"/>
                  </a:cubicBezTo>
                  <a:cubicBezTo>
                    <a:pt x="378" y="145"/>
                    <a:pt x="285" y="165"/>
                    <a:pt x="226" y="223"/>
                  </a:cubicBezTo>
                  <a:cubicBezTo>
                    <a:pt x="167" y="282"/>
                    <a:pt x="169" y="409"/>
                    <a:pt x="202" y="466"/>
                  </a:cubicBezTo>
                  <a:cubicBezTo>
                    <a:pt x="235" y="523"/>
                    <a:pt x="285" y="560"/>
                    <a:pt x="367" y="577"/>
                  </a:cubicBezTo>
                  <a:cubicBezTo>
                    <a:pt x="449" y="593"/>
                    <a:pt x="506" y="557"/>
                    <a:pt x="561" y="522"/>
                  </a:cubicBezTo>
                  <a:cubicBezTo>
                    <a:pt x="615" y="486"/>
                    <a:pt x="653" y="418"/>
                    <a:pt x="663" y="375"/>
                  </a:cubicBezTo>
                  <a:cubicBezTo>
                    <a:pt x="678" y="332"/>
                    <a:pt x="670" y="238"/>
                    <a:pt x="645" y="189"/>
                  </a:cubicBezTo>
                  <a:cubicBezTo>
                    <a:pt x="620" y="138"/>
                    <a:pt x="587" y="86"/>
                    <a:pt x="502" y="45"/>
                  </a:cubicBezTo>
                  <a:cubicBezTo>
                    <a:pt x="420" y="4"/>
                    <a:pt x="295" y="0"/>
                    <a:pt x="214" y="42"/>
                  </a:cubicBezTo>
                  <a:cubicBezTo>
                    <a:pt x="133" y="84"/>
                    <a:pt x="110" y="109"/>
                    <a:pt x="67" y="174"/>
                  </a:cubicBezTo>
                  <a:cubicBezTo>
                    <a:pt x="24" y="239"/>
                    <a:pt x="0" y="330"/>
                    <a:pt x="7" y="417"/>
                  </a:cubicBezTo>
                  <a:cubicBezTo>
                    <a:pt x="7" y="504"/>
                    <a:pt x="58" y="645"/>
                    <a:pt x="148" y="720"/>
                  </a:cubicBezTo>
                  <a:cubicBezTo>
                    <a:pt x="238" y="795"/>
                    <a:pt x="325" y="828"/>
                    <a:pt x="466" y="822"/>
                  </a:cubicBezTo>
                  <a:cubicBezTo>
                    <a:pt x="607" y="816"/>
                    <a:pt x="787" y="729"/>
                    <a:pt x="823" y="690"/>
                  </a:cubicBezTo>
                </a:path>
              </a:pathLst>
            </a:custGeom>
            <a:noFill/>
            <a:ln w="22225">
              <a:solidFill>
                <a:srgbClr val="FFFFFF"/>
              </a:solidFill>
              <a:round/>
              <a:headEnd/>
              <a:tailEnd/>
            </a:ln>
            <a:extLst>
              <a:ext uri="{909E8E84-426E-40DD-AFC4-6F175D3DCCD1}">
                <a14:hiddenFill xmlns:a14="http://schemas.microsoft.com/office/drawing/2010/main">
                  <a:solidFill>
                    <a:srgbClr val="FFFFFF"/>
                  </a:solidFill>
                </a14:hiddenFill>
              </a:ext>
            </a:extLst>
          </p:spPr>
          <p:txBody>
            <a:bodyPr/>
            <a:lstStyle/>
            <a:p>
              <a:endParaRPr lang="fr-FR"/>
            </a:p>
          </p:txBody>
        </p:sp>
        <p:sp>
          <p:nvSpPr>
            <p:cNvPr id="10" name="Freeform 11">
              <a:extLst>
                <a:ext uri="{FF2B5EF4-FFF2-40B4-BE49-F238E27FC236}">
                  <a16:creationId xmlns:a16="http://schemas.microsoft.com/office/drawing/2014/main" id="{D0185D12-F63B-ED4C-BB46-CAD5780BCDA8}"/>
                </a:ext>
              </a:extLst>
            </p:cNvPr>
            <p:cNvSpPr>
              <a:spLocks/>
            </p:cNvSpPr>
            <p:nvPr/>
          </p:nvSpPr>
          <p:spPr bwMode="auto">
            <a:xfrm rot="-5400000">
              <a:off x="2449" y="11973"/>
              <a:ext cx="1106" cy="617"/>
            </a:xfrm>
            <a:custGeom>
              <a:avLst/>
              <a:gdLst>
                <a:gd name="T0" fmla="*/ 0 w 1536"/>
                <a:gd name="T1" fmla="*/ 2 h 793"/>
                <a:gd name="T2" fmla="*/ 1 w 1536"/>
                <a:gd name="T3" fmla="*/ 2 h 793"/>
                <a:gd name="T4" fmla="*/ 1 w 1536"/>
                <a:gd name="T5" fmla="*/ 2 h 793"/>
                <a:gd name="T6" fmla="*/ 1 w 1536"/>
                <a:gd name="T7" fmla="*/ 2 h 793"/>
                <a:gd name="T8" fmla="*/ 1 w 1536"/>
                <a:gd name="T9" fmla="*/ 2 h 793"/>
                <a:gd name="T10" fmla="*/ 1 w 1536"/>
                <a:gd name="T11" fmla="*/ 2 h 793"/>
                <a:gd name="T12" fmla="*/ 0 w 1536"/>
                <a:gd name="T13" fmla="*/ 2 h 793"/>
                <a:gd name="T14" fmla="*/ 0 60000 65536"/>
                <a:gd name="T15" fmla="*/ 0 60000 65536"/>
                <a:gd name="T16" fmla="*/ 0 60000 65536"/>
                <a:gd name="T17" fmla="*/ 0 60000 65536"/>
                <a:gd name="T18" fmla="*/ 0 60000 65536"/>
                <a:gd name="T19" fmla="*/ 0 60000 65536"/>
                <a:gd name="T20" fmla="*/ 0 60000 65536"/>
                <a:gd name="T21" fmla="*/ 0 w 1536"/>
                <a:gd name="T22" fmla="*/ 0 h 793"/>
                <a:gd name="T23" fmla="*/ 1536 w 1536"/>
                <a:gd name="T24" fmla="*/ 793 h 793"/>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36" h="793">
                  <a:moveTo>
                    <a:pt x="0" y="4"/>
                  </a:moveTo>
                  <a:cubicBezTo>
                    <a:pt x="81" y="3"/>
                    <a:pt x="159" y="0"/>
                    <a:pt x="267" y="4"/>
                  </a:cubicBezTo>
                  <a:cubicBezTo>
                    <a:pt x="423" y="202"/>
                    <a:pt x="590" y="271"/>
                    <a:pt x="771" y="271"/>
                  </a:cubicBezTo>
                  <a:cubicBezTo>
                    <a:pt x="952" y="271"/>
                    <a:pt x="1146" y="194"/>
                    <a:pt x="1293" y="2"/>
                  </a:cubicBezTo>
                  <a:cubicBezTo>
                    <a:pt x="1393" y="2"/>
                    <a:pt x="1536" y="3"/>
                    <a:pt x="1530" y="4"/>
                  </a:cubicBezTo>
                  <a:cubicBezTo>
                    <a:pt x="1441" y="129"/>
                    <a:pt x="1140" y="609"/>
                    <a:pt x="780" y="793"/>
                  </a:cubicBezTo>
                  <a:cubicBezTo>
                    <a:pt x="417" y="612"/>
                    <a:pt x="27" y="45"/>
                    <a:pt x="0" y="4"/>
                  </a:cubicBezTo>
                  <a:close/>
                </a:path>
              </a:pathLst>
            </a:custGeom>
            <a:solidFill>
              <a:srgbClr val="0070C0"/>
            </a:solidFill>
            <a:ln>
              <a:noFill/>
            </a:ln>
            <a:extLst>
              <a:ext uri="{91240B29-F687-4F45-9708-019B960494DF}">
                <a14:hiddenLine xmlns:a14="http://schemas.microsoft.com/office/drawing/2010/main" w="3175">
                  <a:solidFill>
                    <a:srgbClr val="000000"/>
                  </a:solidFill>
                  <a:round/>
                  <a:headEnd/>
                  <a:tailEnd/>
                </a14:hiddenLine>
              </a:ext>
            </a:extLst>
          </p:spPr>
          <p:txBody>
            <a:bodyPr/>
            <a:lstStyle/>
            <a:p>
              <a:endParaRPr lang="fr-FR"/>
            </a:p>
          </p:txBody>
        </p:sp>
      </p:grpSp>
      <p:sp>
        <p:nvSpPr>
          <p:cNvPr id="23" name="ZoneTexte 22">
            <a:extLst>
              <a:ext uri="{FF2B5EF4-FFF2-40B4-BE49-F238E27FC236}">
                <a16:creationId xmlns:a16="http://schemas.microsoft.com/office/drawing/2014/main" id="{DEEF548F-C8C8-6FCD-87D2-2739F7768F7B}"/>
              </a:ext>
            </a:extLst>
          </p:cNvPr>
          <p:cNvSpPr txBox="1"/>
          <p:nvPr/>
        </p:nvSpPr>
        <p:spPr>
          <a:xfrm>
            <a:off x="4750152" y="1148591"/>
            <a:ext cx="4412955" cy="2215991"/>
          </a:xfrm>
          <a:prstGeom prst="rect">
            <a:avLst/>
          </a:prstGeom>
          <a:solidFill>
            <a:schemeClr val="bg1"/>
          </a:solidFill>
        </p:spPr>
        <p:txBody>
          <a:bodyPr wrap="square" rtlCol="0">
            <a:spAutoFit/>
          </a:bodyPr>
          <a:lstStyle/>
          <a:p>
            <a:pPr marL="914400" indent="-914400">
              <a:spcBef>
                <a:spcPts val="600"/>
              </a:spcBef>
              <a:buAutoNum type="arabicPlain"/>
            </a:pPr>
            <a:endParaRPr lang="fr-FR" sz="4000" dirty="0">
              <a:solidFill>
                <a:schemeClr val="accent2">
                  <a:lumMod val="75000"/>
                </a:schemeClr>
              </a:solidFill>
              <a:latin typeface="Bahnschrift SemiLight SemiConde" panose="020B0502040204020203" pitchFamily="34" charset="0"/>
            </a:endParaRPr>
          </a:p>
          <a:p>
            <a:pPr>
              <a:spcBef>
                <a:spcPts val="600"/>
              </a:spcBef>
            </a:pPr>
            <a:r>
              <a:rPr lang="fr-FR" sz="4400" dirty="0">
                <a:solidFill>
                  <a:schemeClr val="accent2">
                    <a:lumMod val="75000"/>
                  </a:schemeClr>
                </a:solidFill>
                <a:latin typeface="Bahnschrift SemiLight SemiConde" panose="020B0502040204020203" pitchFamily="34" charset="0"/>
              </a:rPr>
              <a:t>LES PROCEDURES</a:t>
            </a:r>
          </a:p>
          <a:p>
            <a:pPr>
              <a:spcBef>
                <a:spcPts val="600"/>
              </a:spcBef>
            </a:pPr>
            <a:endParaRPr lang="fr-FR" sz="4400" dirty="0">
              <a:solidFill>
                <a:schemeClr val="accent2">
                  <a:lumMod val="75000"/>
                </a:schemeClr>
              </a:solidFill>
              <a:latin typeface="Bahnschrift SemiLight SemiConde" panose="020B0502040204020203" pitchFamily="34" charset="0"/>
            </a:endParaRPr>
          </a:p>
        </p:txBody>
      </p:sp>
      <p:sp>
        <p:nvSpPr>
          <p:cNvPr id="6" name="ZoneTexte 5">
            <a:extLst>
              <a:ext uri="{FF2B5EF4-FFF2-40B4-BE49-F238E27FC236}">
                <a16:creationId xmlns:a16="http://schemas.microsoft.com/office/drawing/2014/main" id="{E9D4C8C0-E5AB-07D7-0F58-3036A0DA42F3}"/>
              </a:ext>
            </a:extLst>
          </p:cNvPr>
          <p:cNvSpPr txBox="1"/>
          <p:nvPr/>
        </p:nvSpPr>
        <p:spPr>
          <a:xfrm>
            <a:off x="3192763" y="731752"/>
            <a:ext cx="6108568" cy="840230"/>
          </a:xfrm>
          <a:prstGeom prst="rect">
            <a:avLst/>
          </a:prstGeom>
          <a:noFill/>
        </p:spPr>
        <p:txBody>
          <a:bodyPr wrap="square">
            <a:spAutoFit/>
          </a:bodyPr>
          <a:lstStyle/>
          <a:p>
            <a:pPr marL="0" marR="0" lvl="0" indent="0" algn="l" defTabSz="914400" rtl="0" eaLnBrk="0" fontAlgn="base" latinLnBrk="0" hangingPunct="0">
              <a:lnSpc>
                <a:spcPct val="90000"/>
              </a:lnSpc>
              <a:spcBef>
                <a:spcPct val="0"/>
              </a:spcBef>
              <a:spcAft>
                <a:spcPct val="0"/>
              </a:spcAft>
              <a:buClrTx/>
              <a:buSzTx/>
              <a:buFontTx/>
              <a:buNone/>
              <a:tabLst/>
              <a:defRPr/>
            </a:pPr>
            <a:r>
              <a:rPr lang="en-US" sz="5400" b="1" kern="0" dirty="0">
                <a:solidFill>
                  <a:schemeClr val="accent2">
                    <a:lumMod val="75000"/>
                  </a:schemeClr>
                </a:solidFill>
                <a:latin typeface="Bahnschrift SemiBold SemiConden" panose="020B0502040204020203" pitchFamily="34" charset="0"/>
                <a:ea typeface="+mj-ea"/>
                <a:cs typeface="+mj-cs"/>
              </a:rPr>
              <a:t>PARTIE 3</a:t>
            </a:r>
            <a:endParaRPr kumimoji="0" lang="en-US" sz="5400" b="1" i="0" u="none" strike="noStrike" kern="0" cap="none" spc="0" normalizeH="0" baseline="0" noProof="1">
              <a:ln>
                <a:noFill/>
              </a:ln>
              <a:solidFill>
                <a:schemeClr val="accent2">
                  <a:lumMod val="75000"/>
                </a:schemeClr>
              </a:solidFill>
              <a:effectLst/>
              <a:uLnTx/>
              <a:uFillTx/>
              <a:latin typeface="Bahnschrift SemiBold SemiConden" panose="020B0502040204020203" pitchFamily="34" charset="0"/>
              <a:ea typeface="+mj-ea"/>
              <a:cs typeface="+mj-cs"/>
            </a:endParaRPr>
          </a:p>
        </p:txBody>
      </p:sp>
      <p:sp>
        <p:nvSpPr>
          <p:cNvPr id="16" name="Espace réservé du numéro de diapositive 10">
            <a:extLst>
              <a:ext uri="{FF2B5EF4-FFF2-40B4-BE49-F238E27FC236}">
                <a16:creationId xmlns:a16="http://schemas.microsoft.com/office/drawing/2014/main" id="{5CCC887A-656D-2D0A-1B67-EB2CF21A7F7F}"/>
              </a:ext>
            </a:extLst>
          </p:cNvPr>
          <p:cNvSpPr>
            <a:spLocks noGrp="1"/>
          </p:cNvSpPr>
          <p:nvPr>
            <p:ph type="sldNum" sz="quarter" idx="12"/>
          </p:nvPr>
        </p:nvSpPr>
        <p:spPr>
          <a:xfrm>
            <a:off x="11397973" y="6424150"/>
            <a:ext cx="683339" cy="365125"/>
          </a:xfrm>
        </p:spPr>
        <p:txBody>
          <a:bodyPr/>
          <a:lstStyle/>
          <a:p>
            <a:fld id="{395FFE17-1C7A-4C87-ACFA-94F5666BC176}" type="slidenum">
              <a:rPr lang="fr-FR" sz="1200" b="1" smtClean="0">
                <a:solidFill>
                  <a:schemeClr val="bg1"/>
                </a:solidFill>
              </a:rPr>
              <a:t>11</a:t>
            </a:fld>
            <a:endParaRPr lang="fr-FR" sz="1200" b="1">
              <a:solidFill>
                <a:schemeClr val="bg1"/>
              </a:solidFill>
            </a:endParaRPr>
          </a:p>
        </p:txBody>
      </p:sp>
      <p:sp>
        <p:nvSpPr>
          <p:cNvPr id="14" name="ZoneTexte 13">
            <a:extLst>
              <a:ext uri="{FF2B5EF4-FFF2-40B4-BE49-F238E27FC236}">
                <a16:creationId xmlns:a16="http://schemas.microsoft.com/office/drawing/2014/main" id="{F7B82AA3-714A-BA42-B824-2D3CBEEB780B}"/>
              </a:ext>
            </a:extLst>
          </p:cNvPr>
          <p:cNvSpPr txBox="1"/>
          <p:nvPr/>
        </p:nvSpPr>
        <p:spPr>
          <a:xfrm>
            <a:off x="2053881" y="3583434"/>
            <a:ext cx="6520070" cy="1600438"/>
          </a:xfrm>
          <a:prstGeom prst="rect">
            <a:avLst/>
          </a:prstGeom>
          <a:noFill/>
        </p:spPr>
        <p:txBody>
          <a:bodyPr wrap="square" rtlCol="0">
            <a:spAutoFit/>
          </a:bodyPr>
          <a:lstStyle/>
          <a:p>
            <a:pPr algn="just"/>
            <a:r>
              <a:rPr lang="fr-FR" sz="1400" dirty="0">
                <a:solidFill>
                  <a:schemeClr val="accent2">
                    <a:lumMod val="75000"/>
                  </a:schemeClr>
                </a:solidFill>
                <a:latin typeface="Georgia" pitchFamily="18" charset="0"/>
              </a:rPr>
              <a:t>Dans le cadre de notre mission, nous avons actualisé notre connaissance des  processus de l’association. Ces travaux sur les procédures et les tests effectués sur les principaux circuits nous amènent à faire des remarques.      </a:t>
            </a:r>
            <a:br>
              <a:rPr lang="fr-FR" sz="1400" dirty="0">
                <a:solidFill>
                  <a:schemeClr val="accent2">
                    <a:lumMod val="75000"/>
                  </a:schemeClr>
                </a:solidFill>
                <a:latin typeface="Georgia" pitchFamily="18" charset="0"/>
              </a:rPr>
            </a:br>
            <a:endParaRPr lang="fr-FR" sz="1400" dirty="0">
              <a:solidFill>
                <a:schemeClr val="accent2">
                  <a:lumMod val="75000"/>
                </a:schemeClr>
              </a:solidFill>
              <a:latin typeface="Georgia" pitchFamily="18" charset="0"/>
            </a:endParaRPr>
          </a:p>
          <a:p>
            <a:pPr algn="just"/>
            <a:r>
              <a:rPr lang="fr-FR" sz="1400" dirty="0">
                <a:solidFill>
                  <a:schemeClr val="accent2">
                    <a:lumMod val="75000"/>
                  </a:schemeClr>
                </a:solidFill>
                <a:latin typeface="Georgia" pitchFamily="18" charset="0"/>
              </a:rPr>
              <a:t>Dans un esprit constructif, nous insistons à dessein plus spécialement sur les points faibles  afin que vous puissiez prendre les mesures correctrices nécessaires (recommandations).</a:t>
            </a:r>
            <a:endParaRPr lang="fr-FR" sz="1400" dirty="0"/>
          </a:p>
        </p:txBody>
      </p:sp>
    </p:spTree>
    <p:extLst>
      <p:ext uri="{BB962C8B-B14F-4D97-AF65-F5344CB8AC3E}">
        <p14:creationId xmlns:p14="http://schemas.microsoft.com/office/powerpoint/2010/main" val="7424331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3C25004-35F3-4942-1F2A-48BDA831770F}"/>
              </a:ext>
            </a:extLst>
          </p:cNvPr>
          <p:cNvSpPr>
            <a:spLocks noGrp="1"/>
          </p:cNvSpPr>
          <p:nvPr>
            <p:ph type="title"/>
          </p:nvPr>
        </p:nvSpPr>
        <p:spPr>
          <a:xfrm>
            <a:off x="1150286" y="501594"/>
            <a:ext cx="4790364" cy="1668424"/>
          </a:xfrm>
        </p:spPr>
        <p:txBody>
          <a:bodyPr vert="horz" lIns="91440" tIns="45720" rIns="91440" bIns="45720" rtlCol="0" anchor="b">
            <a:normAutofit/>
          </a:bodyPr>
          <a:lstStyle/>
          <a:p>
            <a:br>
              <a:rPr lang="fr-FR" sz="1600" dirty="0">
                <a:effectLst/>
              </a:rPr>
            </a:br>
            <a:endParaRPr lang="en-US" sz="4000" kern="1200" dirty="0">
              <a:latin typeface="+mj-lt"/>
              <a:ea typeface="+mj-ea"/>
              <a:cs typeface="+mj-cs"/>
            </a:endParaRPr>
          </a:p>
        </p:txBody>
      </p:sp>
      <p:sp>
        <p:nvSpPr>
          <p:cNvPr id="21" name="ZoneTexte 20">
            <a:extLst>
              <a:ext uri="{FF2B5EF4-FFF2-40B4-BE49-F238E27FC236}">
                <a16:creationId xmlns:a16="http://schemas.microsoft.com/office/drawing/2014/main" id="{C2C37495-405E-8A27-DBA8-26020ADE483C}"/>
              </a:ext>
            </a:extLst>
          </p:cNvPr>
          <p:cNvSpPr txBox="1"/>
          <p:nvPr/>
        </p:nvSpPr>
        <p:spPr>
          <a:xfrm>
            <a:off x="1017707" y="382560"/>
            <a:ext cx="9845885" cy="339460"/>
          </a:xfrm>
          <a:prstGeom prst="rect">
            <a:avLst/>
          </a:prstGeom>
        </p:spPr>
        <p:txBody>
          <a:bodyPr lIns="80663" tIns="40332" rIns="80663" bIns="40332"/>
          <a:lstStyle>
            <a:defPPr>
              <a:defRPr lang="en-US"/>
            </a:defPPr>
            <a:lvl1pPr defTabSz="1018586" fontAlgn="auto">
              <a:spcAft>
                <a:spcPts val="0"/>
              </a:spcAft>
              <a:defRPr sz="1900" b="1" i="1">
                <a:solidFill>
                  <a:schemeClr val="accent1"/>
                </a:solidFill>
                <a:latin typeface="+mj-lt"/>
                <a:ea typeface="+mj-ea"/>
                <a:cs typeface="Arial" pitchFamily="34" charset="0"/>
              </a:defRPr>
            </a:lvl1pPr>
          </a:lstStyle>
          <a:p>
            <a:pPr defTabSz="899010">
              <a:defRPr/>
            </a:pPr>
            <a:r>
              <a:rPr lang="fr-FR" sz="2400" i="0" dirty="0">
                <a:solidFill>
                  <a:schemeClr val="accent2">
                    <a:lumMod val="75000"/>
                  </a:schemeClr>
                </a:solidFill>
                <a:latin typeface="Bahnschrift SemiLight SemiConde" panose="020B0502040204020203" pitchFamily="34" charset="0"/>
              </a:rPr>
              <a:t>ORGANISATION ADMINISTRATIVE </a:t>
            </a:r>
          </a:p>
        </p:txBody>
      </p:sp>
      <p:pic>
        <p:nvPicPr>
          <p:cNvPr id="28" name="Espace réservé du contenu 26">
            <a:extLst>
              <a:ext uri="{FF2B5EF4-FFF2-40B4-BE49-F238E27FC236}">
                <a16:creationId xmlns:a16="http://schemas.microsoft.com/office/drawing/2014/main" id="{A7E0BAD5-81BF-070F-ED9F-3A1337ED4F7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10992008">
            <a:off x="394074" y="347039"/>
            <a:ext cx="689325" cy="874517"/>
          </a:xfrm>
          <a:prstGeom prst="rect">
            <a:avLst/>
          </a:prstGeom>
        </p:spPr>
      </p:pic>
      <p:sp>
        <p:nvSpPr>
          <p:cNvPr id="12" name="ZoneTexte 11">
            <a:extLst>
              <a:ext uri="{FF2B5EF4-FFF2-40B4-BE49-F238E27FC236}">
                <a16:creationId xmlns:a16="http://schemas.microsoft.com/office/drawing/2014/main" id="{E9A1C121-91FA-3664-E02E-2C57A037FF43}"/>
              </a:ext>
            </a:extLst>
          </p:cNvPr>
          <p:cNvSpPr txBox="1"/>
          <p:nvPr/>
        </p:nvSpPr>
        <p:spPr>
          <a:xfrm>
            <a:off x="882437" y="1628507"/>
            <a:ext cx="8164938" cy="523220"/>
          </a:xfrm>
          <a:prstGeom prst="rect">
            <a:avLst/>
          </a:prstGeom>
          <a:noFill/>
        </p:spPr>
        <p:txBody>
          <a:bodyPr wrap="square">
            <a:spAutoFit/>
          </a:bodyPr>
          <a:lstStyle/>
          <a:p>
            <a:pPr defTabSz="899010">
              <a:defRPr/>
            </a:pPr>
            <a:r>
              <a:rPr lang="fr-FR" sz="2800" b="1" dirty="0">
                <a:solidFill>
                  <a:srgbClr val="46A5E0"/>
                </a:solidFill>
                <a:latin typeface="Browallia New" panose="020B0502040204020203" pitchFamily="34" charset="-34"/>
                <a:ea typeface="+mj-ea"/>
                <a:cs typeface="Browallia New" panose="020B0502040204020203" pitchFamily="34" charset="-34"/>
              </a:rPr>
              <a:t>  </a:t>
            </a:r>
            <a:endParaRPr lang="fr-FR" sz="1800" dirty="0">
              <a:latin typeface="+mj-lt"/>
              <a:ea typeface="+mj-ea"/>
              <a:cs typeface="+mj-cs"/>
            </a:endParaRPr>
          </a:p>
        </p:txBody>
      </p:sp>
      <p:sp>
        <p:nvSpPr>
          <p:cNvPr id="7" name="Rectangle 6">
            <a:extLst>
              <a:ext uri="{FF2B5EF4-FFF2-40B4-BE49-F238E27FC236}">
                <a16:creationId xmlns:a16="http://schemas.microsoft.com/office/drawing/2014/main" id="{6D7D5695-991A-AC1F-76F6-2A43C1D3358B}"/>
              </a:ext>
            </a:extLst>
          </p:cNvPr>
          <p:cNvSpPr/>
          <p:nvPr/>
        </p:nvSpPr>
        <p:spPr>
          <a:xfrm>
            <a:off x="1227220" y="963771"/>
            <a:ext cx="9814494" cy="1005036"/>
          </a:xfrm>
          <a:prstGeom prst="rect">
            <a:avLst/>
          </a:prstGeom>
          <a:solidFill>
            <a:schemeClr val="accent1">
              <a:lumMod val="50000"/>
            </a:schemeClr>
          </a:solidFill>
        </p:spPr>
        <p:style>
          <a:lnRef idx="2">
            <a:schemeClr val="accent2"/>
          </a:lnRef>
          <a:fillRef idx="1">
            <a:schemeClr val="lt1"/>
          </a:fillRef>
          <a:effectRef idx="0">
            <a:schemeClr val="accent2"/>
          </a:effectRef>
          <a:fontRef idx="minor">
            <a:schemeClr val="dk1"/>
          </a:fontRef>
        </p:style>
        <p:txBody>
          <a:bodyPr spcFirstLastPara="0" vert="horz" wrap="square" lIns="43703" tIns="43703" rIns="43703" bIns="43703" numCol="1" spcCol="1270" anchor="ctr" anchorCtr="0">
            <a:noAutofit/>
          </a:bodyPr>
          <a:lstStyle/>
          <a:p>
            <a:pPr algn="just" defTabSz="509895">
              <a:spcBef>
                <a:spcPct val="0"/>
              </a:spcBef>
              <a:spcAft>
                <a:spcPct val="35000"/>
              </a:spcAft>
            </a:pPr>
            <a:endParaRPr lang="fr-FR" sz="1200" b="1" dirty="0">
              <a:solidFill>
                <a:schemeClr val="accent2">
                  <a:lumMod val="50000"/>
                </a:schemeClr>
              </a:solidFill>
            </a:endParaRPr>
          </a:p>
        </p:txBody>
      </p:sp>
      <p:sp>
        <p:nvSpPr>
          <p:cNvPr id="15" name="Rectangle 14">
            <a:extLst>
              <a:ext uri="{FF2B5EF4-FFF2-40B4-BE49-F238E27FC236}">
                <a16:creationId xmlns:a16="http://schemas.microsoft.com/office/drawing/2014/main" id="{EC45B8E7-DB10-3CA8-BB4A-A0518FF06B3B}"/>
              </a:ext>
            </a:extLst>
          </p:cNvPr>
          <p:cNvSpPr/>
          <p:nvPr/>
        </p:nvSpPr>
        <p:spPr>
          <a:xfrm>
            <a:off x="1227221" y="2091458"/>
            <a:ext cx="9814493" cy="3057020"/>
          </a:xfrm>
          <a:prstGeom prst="rect">
            <a:avLst/>
          </a:prstGeom>
          <a:solidFill>
            <a:schemeClr val="accent1">
              <a:lumMod val="20000"/>
              <a:lumOff val="80000"/>
            </a:schemeClr>
          </a:solidFill>
          <a:ln>
            <a:solidFill>
              <a:schemeClr val="accent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3" name="Rectangle 12">
            <a:extLst>
              <a:ext uri="{FF2B5EF4-FFF2-40B4-BE49-F238E27FC236}">
                <a16:creationId xmlns:a16="http://schemas.microsoft.com/office/drawing/2014/main" id="{22A64856-DA5F-8462-8625-066566866038}"/>
              </a:ext>
            </a:extLst>
          </p:cNvPr>
          <p:cNvSpPr/>
          <p:nvPr/>
        </p:nvSpPr>
        <p:spPr>
          <a:xfrm>
            <a:off x="1255374" y="2085190"/>
            <a:ext cx="7792001" cy="305702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43703" tIns="43703" rIns="43703" bIns="43703" numCol="1" spcCol="1270" anchor="ctr" anchorCtr="0">
            <a:noAutofit/>
          </a:bodyPr>
          <a:lstStyle/>
          <a:p>
            <a:pPr algn="just" defTabSz="509895">
              <a:spcAft>
                <a:spcPct val="35000"/>
              </a:spcAft>
            </a:pPr>
            <a:r>
              <a:rPr lang="fr-FR" sz="1200" b="1" dirty="0">
                <a:solidFill>
                  <a:schemeClr val="tx2">
                    <a:lumMod val="50000"/>
                  </a:schemeClr>
                </a:solidFill>
              </a:rPr>
              <a:t>Constats :</a:t>
            </a:r>
          </a:p>
          <a:p>
            <a:pPr algn="just" defTabSz="509895">
              <a:spcAft>
                <a:spcPct val="35000"/>
              </a:spcAft>
            </a:pPr>
            <a:endParaRPr lang="fr-FR" sz="1200" b="1" dirty="0">
              <a:solidFill>
                <a:schemeClr val="tx2">
                  <a:lumMod val="50000"/>
                </a:schemeClr>
              </a:solidFill>
            </a:endParaRPr>
          </a:p>
          <a:p>
            <a:pPr algn="just" defTabSz="509895">
              <a:spcAft>
                <a:spcPct val="35000"/>
              </a:spcAft>
            </a:pPr>
            <a:r>
              <a:rPr lang="fr-FR" sz="1100" b="1" dirty="0">
                <a:solidFill>
                  <a:schemeClr val="tx2">
                    <a:lumMod val="50000"/>
                  </a:schemeClr>
                </a:solidFill>
              </a:rPr>
              <a:t>Points positifs constatés :</a:t>
            </a:r>
          </a:p>
          <a:p>
            <a:pPr algn="just" defTabSz="509895">
              <a:spcAft>
                <a:spcPct val="35000"/>
              </a:spcAft>
            </a:pPr>
            <a:r>
              <a:rPr lang="fr-FR" sz="1100" dirty="0">
                <a:solidFill>
                  <a:schemeClr val="tx2">
                    <a:lumMod val="50000"/>
                  </a:schemeClr>
                </a:solidFill>
              </a:rPr>
              <a:t>- Les factures reçues par le CRE font l’objet d’un contrôle formalisé par le Président avant règlement par apposition d’un tampon  « BON A PAYER » suivi de la signature du Président;</a:t>
            </a:r>
          </a:p>
          <a:p>
            <a:pPr algn="just" defTabSz="509895">
              <a:spcAft>
                <a:spcPct val="35000"/>
              </a:spcAft>
            </a:pPr>
            <a:r>
              <a:rPr lang="fr-FR" sz="1100" dirty="0">
                <a:solidFill>
                  <a:schemeClr val="tx2">
                    <a:lumMod val="50000"/>
                  </a:schemeClr>
                </a:solidFill>
              </a:rPr>
              <a:t>- Les fiches de paie font également l’objet d’une validation par le Président qui est formalisée par une signature de la fiche de paye ou un document joint. </a:t>
            </a:r>
          </a:p>
          <a:p>
            <a:pPr algn="just" defTabSz="509895">
              <a:spcAft>
                <a:spcPct val="35000"/>
              </a:spcAft>
            </a:pPr>
            <a:endParaRPr lang="fr-FR" sz="1100" dirty="0">
              <a:solidFill>
                <a:schemeClr val="tx2">
                  <a:lumMod val="50000"/>
                </a:schemeClr>
              </a:solidFill>
            </a:endParaRPr>
          </a:p>
          <a:p>
            <a:pPr algn="just" defTabSz="509895">
              <a:spcAft>
                <a:spcPct val="35000"/>
              </a:spcAft>
            </a:pPr>
            <a:r>
              <a:rPr lang="fr-FR" sz="1100" b="1" dirty="0">
                <a:solidFill>
                  <a:schemeClr val="tx2">
                    <a:lumMod val="50000"/>
                  </a:schemeClr>
                </a:solidFill>
              </a:rPr>
              <a:t>Points faibles constatés :</a:t>
            </a:r>
          </a:p>
          <a:p>
            <a:pPr algn="just" defTabSz="509895">
              <a:spcAft>
                <a:spcPct val="35000"/>
              </a:spcAft>
            </a:pPr>
            <a:r>
              <a:rPr lang="fr-FR" sz="1100" dirty="0">
                <a:solidFill>
                  <a:schemeClr val="tx2">
                    <a:lumMod val="50000"/>
                  </a:schemeClr>
                </a:solidFill>
              </a:rPr>
              <a:t>- Les factures sont rangées par mois de règlement;</a:t>
            </a:r>
          </a:p>
        </p:txBody>
      </p:sp>
      <p:sp>
        <p:nvSpPr>
          <p:cNvPr id="16" name="ZoneTexte 15">
            <a:extLst>
              <a:ext uri="{FF2B5EF4-FFF2-40B4-BE49-F238E27FC236}">
                <a16:creationId xmlns:a16="http://schemas.microsoft.com/office/drawing/2014/main" id="{A992E29A-ADF5-E2EF-12BE-A384E126C603}"/>
              </a:ext>
            </a:extLst>
          </p:cNvPr>
          <p:cNvSpPr txBox="1"/>
          <p:nvPr/>
        </p:nvSpPr>
        <p:spPr>
          <a:xfrm>
            <a:off x="2405464" y="1029753"/>
            <a:ext cx="7640316" cy="903324"/>
          </a:xfrm>
          <a:prstGeom prst="rect">
            <a:avLst/>
          </a:prstGeom>
          <a:noFill/>
        </p:spPr>
        <p:txBody>
          <a:bodyPr wrap="square" rtlCol="0">
            <a:spAutoFit/>
          </a:bodyPr>
          <a:lstStyle/>
          <a:p>
            <a:pPr algn="just" defTabSz="509895">
              <a:spcBef>
                <a:spcPct val="0"/>
              </a:spcBef>
              <a:spcAft>
                <a:spcPct val="35000"/>
              </a:spcAft>
            </a:pPr>
            <a:r>
              <a:rPr lang="fr-FR" sz="1200" b="1" dirty="0">
                <a:solidFill>
                  <a:schemeClr val="bg1"/>
                </a:solidFill>
              </a:rPr>
              <a:t>Notre démarche : </a:t>
            </a:r>
            <a:r>
              <a:rPr lang="fr-FR" sz="1100" dirty="0">
                <a:solidFill>
                  <a:schemeClr val="bg1"/>
                </a:solidFill>
              </a:rPr>
              <a:t>Analyse de l’évolution des procédures relatives au contrôle, à l’ordonnancement des factures et à leur paiement.</a:t>
            </a:r>
          </a:p>
          <a:p>
            <a:pPr algn="just" defTabSz="509895">
              <a:spcBef>
                <a:spcPct val="0"/>
              </a:spcBef>
              <a:spcAft>
                <a:spcPct val="35000"/>
              </a:spcAft>
              <a:buFont typeface="Wingdings" pitchFamily="2" charset="2"/>
              <a:buChar char="à"/>
            </a:pPr>
            <a:r>
              <a:rPr lang="fr-FR" sz="1100" dirty="0">
                <a:solidFill>
                  <a:schemeClr val="bg1"/>
                </a:solidFill>
              </a:rPr>
              <a:t> Entretien avec Shana HADJER, chargée de mission. </a:t>
            </a:r>
          </a:p>
          <a:p>
            <a:pPr algn="just" defTabSz="509895">
              <a:spcBef>
                <a:spcPct val="0"/>
              </a:spcBef>
              <a:spcAft>
                <a:spcPct val="35000"/>
              </a:spcAft>
              <a:buFont typeface="Wingdings" pitchFamily="2" charset="2"/>
              <a:buChar char="à"/>
            </a:pPr>
            <a:r>
              <a:rPr lang="fr-FR" sz="1100" dirty="0">
                <a:solidFill>
                  <a:schemeClr val="bg1"/>
                </a:solidFill>
              </a:rPr>
              <a:t> Analyse documentaire (factures, attestations,…..).</a:t>
            </a:r>
            <a:endParaRPr lang="fr-FR" sz="1100" b="1" dirty="0">
              <a:solidFill>
                <a:schemeClr val="bg1"/>
              </a:solidFill>
            </a:endParaRPr>
          </a:p>
        </p:txBody>
      </p:sp>
      <p:sp>
        <p:nvSpPr>
          <p:cNvPr id="17" name="Rectangle à coins arrondis 72">
            <a:extLst>
              <a:ext uri="{FF2B5EF4-FFF2-40B4-BE49-F238E27FC236}">
                <a16:creationId xmlns:a16="http://schemas.microsoft.com/office/drawing/2014/main" id="{E0FF41AE-BE34-1587-C78E-EA52556AC147}"/>
              </a:ext>
            </a:extLst>
          </p:cNvPr>
          <p:cNvSpPr/>
          <p:nvPr/>
        </p:nvSpPr>
        <p:spPr>
          <a:xfrm>
            <a:off x="1509394" y="1110412"/>
            <a:ext cx="776121" cy="789656"/>
          </a:xfrm>
          <a:prstGeom prst="roundRect">
            <a:avLst>
              <a:gd name="adj" fmla="val 10000"/>
            </a:avLst>
          </a:prstGeom>
          <a:blipFill rotWithShape="0">
            <a:blip r:embed="rId3" cstate="print">
              <a:grayscl/>
            </a:blip>
            <a:stretch>
              <a:fillRect/>
            </a:stretch>
          </a:blipFill>
        </p:spPr>
        <p:style>
          <a:lnRef idx="0">
            <a:schemeClr val="accent6">
              <a:shade val="80000"/>
              <a:hueOff val="0"/>
              <a:satOff val="0"/>
              <a:lumOff val="0"/>
              <a:alphaOff val="0"/>
            </a:schemeClr>
          </a:lnRef>
          <a:fillRef idx="1">
            <a:scrgbClr r="0" g="0" b="0"/>
          </a:fillRef>
          <a:effectRef idx="2">
            <a:schemeClr val="accent6">
              <a:tint val="40000"/>
              <a:hueOff val="0"/>
              <a:satOff val="0"/>
              <a:lumOff val="0"/>
              <a:alphaOff val="0"/>
            </a:schemeClr>
          </a:effectRef>
          <a:fontRef idx="minor">
            <a:schemeClr val="lt1">
              <a:hueOff val="0"/>
              <a:satOff val="0"/>
              <a:lumOff val="0"/>
              <a:alphaOff val="0"/>
            </a:schemeClr>
          </a:fontRef>
        </p:style>
        <p:txBody>
          <a:bodyPr/>
          <a:lstStyle/>
          <a:p>
            <a:endParaRPr lang="fr-FR" dirty="0"/>
          </a:p>
        </p:txBody>
      </p:sp>
      <p:sp>
        <p:nvSpPr>
          <p:cNvPr id="18" name="Rectangle 17">
            <a:extLst>
              <a:ext uri="{FF2B5EF4-FFF2-40B4-BE49-F238E27FC236}">
                <a16:creationId xmlns:a16="http://schemas.microsoft.com/office/drawing/2014/main" id="{CE185384-2B9F-7B27-D607-6872DA936DAB}"/>
              </a:ext>
            </a:extLst>
          </p:cNvPr>
          <p:cNvSpPr/>
          <p:nvPr/>
        </p:nvSpPr>
        <p:spPr>
          <a:xfrm>
            <a:off x="1227222" y="5340254"/>
            <a:ext cx="9814492" cy="1088398"/>
          </a:xfrm>
          <a:prstGeom prst="rect">
            <a:avLst/>
          </a:prstGeom>
          <a:solidFill>
            <a:schemeClr val="accent2">
              <a:lumMod val="20000"/>
              <a:lumOff val="80000"/>
            </a:schemeClr>
          </a:solidFill>
          <a:ln>
            <a:solidFill>
              <a:schemeClr val="accent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9" name="ZoneTexte 18">
            <a:extLst>
              <a:ext uri="{FF2B5EF4-FFF2-40B4-BE49-F238E27FC236}">
                <a16:creationId xmlns:a16="http://schemas.microsoft.com/office/drawing/2014/main" id="{703E91D0-23FB-5F1A-39ED-2F0002B1C905}"/>
              </a:ext>
            </a:extLst>
          </p:cNvPr>
          <p:cNvSpPr txBox="1"/>
          <p:nvPr/>
        </p:nvSpPr>
        <p:spPr>
          <a:xfrm>
            <a:off x="1255374" y="5354656"/>
            <a:ext cx="9370549" cy="718658"/>
          </a:xfrm>
          <a:prstGeom prst="rect">
            <a:avLst/>
          </a:prstGeom>
          <a:noFill/>
        </p:spPr>
        <p:txBody>
          <a:bodyPr wrap="square" rtlCol="0">
            <a:spAutoFit/>
          </a:bodyPr>
          <a:lstStyle/>
          <a:p>
            <a:pPr algn="just" defTabSz="509895">
              <a:spcBef>
                <a:spcPct val="0"/>
              </a:spcBef>
              <a:spcAft>
                <a:spcPct val="35000"/>
              </a:spcAft>
            </a:pPr>
            <a:r>
              <a:rPr lang="fr-FR" sz="1100" b="1" dirty="0"/>
              <a:t>Recommandations : </a:t>
            </a:r>
          </a:p>
          <a:p>
            <a:pPr algn="just" defTabSz="509895">
              <a:spcBef>
                <a:spcPct val="0"/>
              </a:spcBef>
              <a:spcAft>
                <a:spcPct val="35000"/>
              </a:spcAft>
            </a:pPr>
            <a:endParaRPr lang="fr-FR" sz="1100" b="1" dirty="0"/>
          </a:p>
          <a:p>
            <a:pPr algn="just" defTabSz="509895">
              <a:spcBef>
                <a:spcPct val="0"/>
              </a:spcBef>
              <a:spcAft>
                <a:spcPct val="35000"/>
              </a:spcAft>
            </a:pPr>
            <a:r>
              <a:rPr lang="fr-FR" sz="1100" dirty="0"/>
              <a:t>- Nécessité de mettre en place un classement mensuel des factures par date de factures au lieu des dates de règlements;</a:t>
            </a:r>
          </a:p>
        </p:txBody>
      </p:sp>
      <p:pic>
        <p:nvPicPr>
          <p:cNvPr id="20" name="Graphique 19" descr="Case à cocher barrée avec un remplissage uni">
            <a:extLst>
              <a:ext uri="{FF2B5EF4-FFF2-40B4-BE49-F238E27FC236}">
                <a16:creationId xmlns:a16="http://schemas.microsoft.com/office/drawing/2014/main" id="{DAB58541-ED3A-C252-F8BA-7B8DCB14A699}"/>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9598914" y="4176989"/>
            <a:ext cx="639302" cy="639302"/>
          </a:xfrm>
          <a:prstGeom prst="rect">
            <a:avLst/>
          </a:prstGeom>
        </p:spPr>
      </p:pic>
      <p:pic>
        <p:nvPicPr>
          <p:cNvPr id="22" name="Graphique 21" descr="Case cochée avec un remplissage uni">
            <a:extLst>
              <a:ext uri="{FF2B5EF4-FFF2-40B4-BE49-F238E27FC236}">
                <a16:creationId xmlns:a16="http://schemas.microsoft.com/office/drawing/2014/main" id="{96B8C6B4-07C9-A1C9-4E08-1334B10FBC9D}"/>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9598914" y="2974398"/>
            <a:ext cx="639302" cy="639302"/>
          </a:xfrm>
          <a:prstGeom prst="rect">
            <a:avLst/>
          </a:prstGeom>
        </p:spPr>
      </p:pic>
      <p:pic>
        <p:nvPicPr>
          <p:cNvPr id="23" name="Graphique 22" descr="Index pointant vers la droite ">
            <a:extLst>
              <a:ext uri="{FF2B5EF4-FFF2-40B4-BE49-F238E27FC236}">
                <a16:creationId xmlns:a16="http://schemas.microsoft.com/office/drawing/2014/main" id="{E9BCA6A0-EC27-4F52-D4F4-EAE96FB3C676}"/>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2729989" y="5271129"/>
            <a:ext cx="534206" cy="623563"/>
          </a:xfrm>
          <a:prstGeom prst="rect">
            <a:avLst/>
          </a:prstGeom>
        </p:spPr>
      </p:pic>
      <p:sp>
        <p:nvSpPr>
          <p:cNvPr id="27" name="Espace réservé du numéro de diapositive 10">
            <a:extLst>
              <a:ext uri="{FF2B5EF4-FFF2-40B4-BE49-F238E27FC236}">
                <a16:creationId xmlns:a16="http://schemas.microsoft.com/office/drawing/2014/main" id="{DD962C06-68EF-511E-828A-44AE22DFA228}"/>
              </a:ext>
            </a:extLst>
          </p:cNvPr>
          <p:cNvSpPr>
            <a:spLocks noGrp="1"/>
          </p:cNvSpPr>
          <p:nvPr>
            <p:ph type="sldNum" sz="quarter" idx="12"/>
          </p:nvPr>
        </p:nvSpPr>
        <p:spPr>
          <a:xfrm>
            <a:off x="11397973" y="6424150"/>
            <a:ext cx="683339" cy="365125"/>
          </a:xfrm>
        </p:spPr>
        <p:txBody>
          <a:bodyPr/>
          <a:lstStyle/>
          <a:p>
            <a:fld id="{395FFE17-1C7A-4C87-ACFA-94F5666BC176}" type="slidenum">
              <a:rPr lang="fr-FR" sz="1200" b="1" smtClean="0">
                <a:solidFill>
                  <a:srgbClr val="2B79B3"/>
                </a:solidFill>
              </a:rPr>
              <a:t>12</a:t>
            </a:fld>
            <a:endParaRPr lang="fr-FR" sz="1200" b="1">
              <a:solidFill>
                <a:srgbClr val="2B79B3"/>
              </a:solidFill>
            </a:endParaRPr>
          </a:p>
        </p:txBody>
      </p:sp>
    </p:spTree>
    <p:extLst>
      <p:ext uri="{BB962C8B-B14F-4D97-AF65-F5344CB8AC3E}">
        <p14:creationId xmlns:p14="http://schemas.microsoft.com/office/powerpoint/2010/main" val="11966974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3C25004-35F3-4942-1F2A-48BDA831770F}"/>
              </a:ext>
            </a:extLst>
          </p:cNvPr>
          <p:cNvSpPr>
            <a:spLocks noGrp="1"/>
          </p:cNvSpPr>
          <p:nvPr>
            <p:ph type="title"/>
          </p:nvPr>
        </p:nvSpPr>
        <p:spPr>
          <a:xfrm>
            <a:off x="1150286" y="501594"/>
            <a:ext cx="4790364" cy="1668424"/>
          </a:xfrm>
        </p:spPr>
        <p:txBody>
          <a:bodyPr vert="horz" lIns="91440" tIns="45720" rIns="91440" bIns="45720" rtlCol="0" anchor="b">
            <a:normAutofit/>
          </a:bodyPr>
          <a:lstStyle/>
          <a:p>
            <a:br>
              <a:rPr lang="fr-FR" sz="1600" dirty="0">
                <a:effectLst/>
              </a:rPr>
            </a:br>
            <a:endParaRPr lang="en-US" sz="4000" kern="1200" dirty="0">
              <a:latin typeface="+mj-lt"/>
              <a:ea typeface="+mj-ea"/>
              <a:cs typeface="+mj-cs"/>
            </a:endParaRPr>
          </a:p>
        </p:txBody>
      </p:sp>
      <p:pic>
        <p:nvPicPr>
          <p:cNvPr id="28" name="Espace réservé du contenu 26">
            <a:extLst>
              <a:ext uri="{FF2B5EF4-FFF2-40B4-BE49-F238E27FC236}">
                <a16:creationId xmlns:a16="http://schemas.microsoft.com/office/drawing/2014/main" id="{A7E0BAD5-81BF-070F-ED9F-3A1337ED4F7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10992008">
            <a:off x="394074" y="347039"/>
            <a:ext cx="689325" cy="874517"/>
          </a:xfrm>
          <a:prstGeom prst="rect">
            <a:avLst/>
          </a:prstGeom>
        </p:spPr>
      </p:pic>
      <p:sp>
        <p:nvSpPr>
          <p:cNvPr id="12" name="ZoneTexte 11">
            <a:extLst>
              <a:ext uri="{FF2B5EF4-FFF2-40B4-BE49-F238E27FC236}">
                <a16:creationId xmlns:a16="http://schemas.microsoft.com/office/drawing/2014/main" id="{E9A1C121-91FA-3664-E02E-2C57A037FF43}"/>
              </a:ext>
            </a:extLst>
          </p:cNvPr>
          <p:cNvSpPr txBox="1"/>
          <p:nvPr/>
        </p:nvSpPr>
        <p:spPr>
          <a:xfrm>
            <a:off x="882437" y="1628507"/>
            <a:ext cx="8164938" cy="523220"/>
          </a:xfrm>
          <a:prstGeom prst="rect">
            <a:avLst/>
          </a:prstGeom>
          <a:noFill/>
        </p:spPr>
        <p:txBody>
          <a:bodyPr wrap="square">
            <a:spAutoFit/>
          </a:bodyPr>
          <a:lstStyle/>
          <a:p>
            <a:pPr defTabSz="899010">
              <a:defRPr/>
            </a:pPr>
            <a:r>
              <a:rPr lang="fr-FR" sz="2800" b="1" dirty="0">
                <a:solidFill>
                  <a:srgbClr val="46A5E0"/>
                </a:solidFill>
                <a:latin typeface="Browallia New" panose="020B0502040204020203" pitchFamily="34" charset="-34"/>
                <a:ea typeface="+mj-ea"/>
                <a:cs typeface="Browallia New" panose="020B0502040204020203" pitchFamily="34" charset="-34"/>
              </a:rPr>
              <a:t>  </a:t>
            </a:r>
            <a:endParaRPr lang="fr-FR" sz="1800" dirty="0">
              <a:latin typeface="+mj-lt"/>
              <a:ea typeface="+mj-ea"/>
              <a:cs typeface="+mj-cs"/>
            </a:endParaRPr>
          </a:p>
        </p:txBody>
      </p:sp>
      <p:sp>
        <p:nvSpPr>
          <p:cNvPr id="7" name="Rectangle 6">
            <a:extLst>
              <a:ext uri="{FF2B5EF4-FFF2-40B4-BE49-F238E27FC236}">
                <a16:creationId xmlns:a16="http://schemas.microsoft.com/office/drawing/2014/main" id="{6D7D5695-991A-AC1F-76F6-2A43C1D3358B}"/>
              </a:ext>
            </a:extLst>
          </p:cNvPr>
          <p:cNvSpPr/>
          <p:nvPr/>
        </p:nvSpPr>
        <p:spPr>
          <a:xfrm>
            <a:off x="1227220" y="963771"/>
            <a:ext cx="9814494" cy="1005036"/>
          </a:xfrm>
          <a:prstGeom prst="rect">
            <a:avLst/>
          </a:prstGeom>
          <a:solidFill>
            <a:schemeClr val="accent1">
              <a:lumMod val="50000"/>
            </a:schemeClr>
          </a:solidFill>
        </p:spPr>
        <p:style>
          <a:lnRef idx="2">
            <a:schemeClr val="accent2"/>
          </a:lnRef>
          <a:fillRef idx="1">
            <a:schemeClr val="lt1"/>
          </a:fillRef>
          <a:effectRef idx="0">
            <a:schemeClr val="accent2"/>
          </a:effectRef>
          <a:fontRef idx="minor">
            <a:schemeClr val="dk1"/>
          </a:fontRef>
        </p:style>
        <p:txBody>
          <a:bodyPr spcFirstLastPara="0" vert="horz" wrap="square" lIns="43703" tIns="43703" rIns="43703" bIns="43703" numCol="1" spcCol="1270" anchor="ctr" anchorCtr="0">
            <a:noAutofit/>
          </a:bodyPr>
          <a:lstStyle/>
          <a:p>
            <a:pPr algn="just" defTabSz="509895">
              <a:spcBef>
                <a:spcPct val="0"/>
              </a:spcBef>
              <a:spcAft>
                <a:spcPct val="35000"/>
              </a:spcAft>
            </a:pPr>
            <a:endParaRPr lang="fr-FR" sz="1200" b="1" dirty="0">
              <a:solidFill>
                <a:schemeClr val="accent2">
                  <a:lumMod val="50000"/>
                </a:schemeClr>
              </a:solidFill>
            </a:endParaRPr>
          </a:p>
        </p:txBody>
      </p:sp>
      <p:sp>
        <p:nvSpPr>
          <p:cNvPr id="15" name="Rectangle 14">
            <a:extLst>
              <a:ext uri="{FF2B5EF4-FFF2-40B4-BE49-F238E27FC236}">
                <a16:creationId xmlns:a16="http://schemas.microsoft.com/office/drawing/2014/main" id="{EC45B8E7-DB10-3CA8-BB4A-A0518FF06B3B}"/>
              </a:ext>
            </a:extLst>
          </p:cNvPr>
          <p:cNvSpPr/>
          <p:nvPr/>
        </p:nvSpPr>
        <p:spPr>
          <a:xfrm>
            <a:off x="1211525" y="3851736"/>
            <a:ext cx="9814493" cy="2398105"/>
          </a:xfrm>
          <a:prstGeom prst="rect">
            <a:avLst/>
          </a:prstGeom>
          <a:solidFill>
            <a:schemeClr val="accent1">
              <a:lumMod val="20000"/>
              <a:lumOff val="80000"/>
            </a:schemeClr>
          </a:solidFill>
          <a:ln>
            <a:solidFill>
              <a:schemeClr val="accent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3" name="Rectangle 12">
            <a:extLst>
              <a:ext uri="{FF2B5EF4-FFF2-40B4-BE49-F238E27FC236}">
                <a16:creationId xmlns:a16="http://schemas.microsoft.com/office/drawing/2014/main" id="{22A64856-DA5F-8462-8625-066566866038}"/>
              </a:ext>
            </a:extLst>
          </p:cNvPr>
          <p:cNvSpPr/>
          <p:nvPr/>
        </p:nvSpPr>
        <p:spPr>
          <a:xfrm>
            <a:off x="1265198" y="3556317"/>
            <a:ext cx="9504775" cy="305702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43703" tIns="43703" rIns="43703" bIns="43703" numCol="1" spcCol="1270" anchor="ctr" anchorCtr="0">
            <a:noAutofit/>
          </a:bodyPr>
          <a:lstStyle/>
          <a:p>
            <a:pPr algn="just" defTabSz="509895">
              <a:spcBef>
                <a:spcPct val="0"/>
              </a:spcBef>
              <a:spcAft>
                <a:spcPct val="35000"/>
              </a:spcAft>
            </a:pPr>
            <a:r>
              <a:rPr lang="fr-FR" sz="1100" b="1" dirty="0">
                <a:solidFill>
                  <a:schemeClr val="tx2">
                    <a:lumMod val="50000"/>
                  </a:schemeClr>
                </a:solidFill>
              </a:rPr>
              <a:t>Rappel des dispositions des statuts  : </a:t>
            </a:r>
            <a:endParaRPr lang="fr-FR" sz="1100" dirty="0">
              <a:solidFill>
                <a:srgbClr val="FF0000"/>
              </a:solidFill>
            </a:endParaRPr>
          </a:p>
          <a:p>
            <a:pPr algn="just" defTabSz="509895">
              <a:spcAft>
                <a:spcPct val="35000"/>
              </a:spcAft>
            </a:pPr>
            <a:r>
              <a:rPr lang="fr-FR" sz="1100" dirty="0">
                <a:solidFill>
                  <a:schemeClr val="tx1"/>
                </a:solidFill>
              </a:rPr>
              <a:t>L’article XIV des statuts indique que « le trésorier est responsable des fonds du CRE » et qu’il surveille l’exécution du budget.</a:t>
            </a:r>
          </a:p>
          <a:p>
            <a:pPr algn="just" defTabSz="509895">
              <a:spcAft>
                <a:spcPct val="35000"/>
              </a:spcAft>
              <a:buFontTx/>
              <a:buChar char="-"/>
            </a:pPr>
            <a:endParaRPr lang="fr-FR" sz="1100" b="1" dirty="0">
              <a:solidFill>
                <a:schemeClr val="tx1"/>
              </a:solidFill>
            </a:endParaRPr>
          </a:p>
          <a:p>
            <a:pPr algn="just" defTabSz="509895">
              <a:spcAft>
                <a:spcPct val="35000"/>
              </a:spcAft>
            </a:pPr>
            <a:r>
              <a:rPr lang="fr-FR" sz="1100" b="1" dirty="0">
                <a:solidFill>
                  <a:schemeClr val="tx2">
                    <a:lumMod val="50000"/>
                  </a:schemeClr>
                </a:solidFill>
              </a:rPr>
              <a:t>Organisation actuelle des règlements :</a:t>
            </a:r>
          </a:p>
          <a:p>
            <a:pPr algn="just" defTabSz="509895">
              <a:lnSpc>
                <a:spcPct val="150000"/>
              </a:lnSpc>
              <a:spcAft>
                <a:spcPct val="35000"/>
              </a:spcAft>
            </a:pPr>
            <a:r>
              <a:rPr lang="fr-FR" sz="1100" dirty="0">
                <a:solidFill>
                  <a:schemeClr val="tx2">
                    <a:lumMod val="50000"/>
                  </a:schemeClr>
                </a:solidFill>
              </a:rPr>
              <a:t>Les règlements par virements sont préparés par la chargée de mission qui demande ensuite, par mail, la validation de ces paiements au Président ou à la trésorière. Après validation, le Président ou la trésorière qui disposent tous deux d’un boitier électronique permettant de procéder aux virements en deux étapes doivent transmettre un code à la chargée de mission afin que celle-ci puisse valider les virements. </a:t>
            </a:r>
          </a:p>
          <a:p>
            <a:pPr algn="just" defTabSz="509895">
              <a:spcAft>
                <a:spcPct val="35000"/>
              </a:spcAft>
            </a:pPr>
            <a:r>
              <a:rPr lang="fr-FR" sz="1100" dirty="0">
                <a:solidFill>
                  <a:schemeClr val="tx2">
                    <a:lumMod val="50000"/>
                  </a:schemeClr>
                </a:solidFill>
              </a:rPr>
              <a:t>Les règlements par chèques sont effectués par la trésorière adjointe et la carte bleue de l’association est détenue par le Président.</a:t>
            </a:r>
          </a:p>
          <a:p>
            <a:pPr algn="just" defTabSz="509895">
              <a:spcAft>
                <a:spcPct val="35000"/>
              </a:spcAft>
            </a:pPr>
            <a:endParaRPr lang="fr-FR" sz="1100" b="1" dirty="0">
              <a:solidFill>
                <a:schemeClr val="tx2">
                  <a:lumMod val="50000"/>
                </a:schemeClr>
              </a:solidFill>
            </a:endParaRPr>
          </a:p>
        </p:txBody>
      </p:sp>
      <p:sp>
        <p:nvSpPr>
          <p:cNvPr id="16" name="ZoneTexte 15">
            <a:extLst>
              <a:ext uri="{FF2B5EF4-FFF2-40B4-BE49-F238E27FC236}">
                <a16:creationId xmlns:a16="http://schemas.microsoft.com/office/drawing/2014/main" id="{A992E29A-ADF5-E2EF-12BE-A384E126C603}"/>
              </a:ext>
            </a:extLst>
          </p:cNvPr>
          <p:cNvSpPr txBox="1"/>
          <p:nvPr/>
        </p:nvSpPr>
        <p:spPr>
          <a:xfrm>
            <a:off x="2405464" y="1029753"/>
            <a:ext cx="7640316" cy="739433"/>
          </a:xfrm>
          <a:prstGeom prst="rect">
            <a:avLst/>
          </a:prstGeom>
          <a:noFill/>
        </p:spPr>
        <p:txBody>
          <a:bodyPr wrap="square" rtlCol="0">
            <a:spAutoFit/>
          </a:bodyPr>
          <a:lstStyle/>
          <a:p>
            <a:pPr algn="just" defTabSz="509895">
              <a:spcBef>
                <a:spcPct val="0"/>
              </a:spcBef>
              <a:spcAft>
                <a:spcPct val="35000"/>
              </a:spcAft>
            </a:pPr>
            <a:r>
              <a:rPr lang="fr-FR" sz="1200" b="1" dirty="0">
                <a:solidFill>
                  <a:schemeClr val="bg1"/>
                </a:solidFill>
              </a:rPr>
              <a:t>Notre démarche : </a:t>
            </a:r>
            <a:r>
              <a:rPr lang="fr-FR" sz="1100" dirty="0">
                <a:solidFill>
                  <a:schemeClr val="bg1"/>
                </a:solidFill>
              </a:rPr>
              <a:t>Analyse de l’évolution des procédures relatives aux paiements.</a:t>
            </a:r>
          </a:p>
          <a:p>
            <a:pPr algn="just" defTabSz="509895">
              <a:spcBef>
                <a:spcPct val="0"/>
              </a:spcBef>
              <a:spcAft>
                <a:spcPct val="35000"/>
              </a:spcAft>
              <a:buFont typeface="Wingdings" pitchFamily="2" charset="2"/>
              <a:buChar char="à"/>
            </a:pPr>
            <a:r>
              <a:rPr lang="fr-FR" sz="1100" dirty="0">
                <a:solidFill>
                  <a:schemeClr val="bg1"/>
                </a:solidFill>
              </a:rPr>
              <a:t> Entretien avec Shana HADJER, chargée de mission. </a:t>
            </a:r>
          </a:p>
          <a:p>
            <a:pPr algn="just" defTabSz="509895">
              <a:spcBef>
                <a:spcPct val="0"/>
              </a:spcBef>
              <a:spcAft>
                <a:spcPct val="35000"/>
              </a:spcAft>
              <a:buFont typeface="Wingdings" pitchFamily="2" charset="2"/>
              <a:buChar char="à"/>
            </a:pPr>
            <a:r>
              <a:rPr lang="fr-FR" sz="1100" dirty="0">
                <a:solidFill>
                  <a:schemeClr val="bg1"/>
                </a:solidFill>
              </a:rPr>
              <a:t> Analyse documentaire (factures, attestations,…..).</a:t>
            </a:r>
            <a:endParaRPr lang="fr-FR" sz="1100" b="1" dirty="0">
              <a:solidFill>
                <a:schemeClr val="bg1"/>
              </a:solidFill>
            </a:endParaRPr>
          </a:p>
        </p:txBody>
      </p:sp>
      <p:sp>
        <p:nvSpPr>
          <p:cNvPr id="17" name="Rectangle à coins arrondis 72">
            <a:extLst>
              <a:ext uri="{FF2B5EF4-FFF2-40B4-BE49-F238E27FC236}">
                <a16:creationId xmlns:a16="http://schemas.microsoft.com/office/drawing/2014/main" id="{E0FF41AE-BE34-1587-C78E-EA52556AC147}"/>
              </a:ext>
            </a:extLst>
          </p:cNvPr>
          <p:cNvSpPr/>
          <p:nvPr/>
        </p:nvSpPr>
        <p:spPr>
          <a:xfrm>
            <a:off x="1509394" y="1110412"/>
            <a:ext cx="776121" cy="789656"/>
          </a:xfrm>
          <a:prstGeom prst="roundRect">
            <a:avLst>
              <a:gd name="adj" fmla="val 10000"/>
            </a:avLst>
          </a:prstGeom>
          <a:blipFill rotWithShape="0">
            <a:blip r:embed="rId3" cstate="print">
              <a:grayscl/>
            </a:blip>
            <a:stretch>
              <a:fillRect/>
            </a:stretch>
          </a:blipFill>
        </p:spPr>
        <p:style>
          <a:lnRef idx="0">
            <a:schemeClr val="accent6">
              <a:shade val="80000"/>
              <a:hueOff val="0"/>
              <a:satOff val="0"/>
              <a:lumOff val="0"/>
              <a:alphaOff val="0"/>
            </a:schemeClr>
          </a:lnRef>
          <a:fillRef idx="1">
            <a:scrgbClr r="0" g="0" b="0"/>
          </a:fillRef>
          <a:effectRef idx="2">
            <a:schemeClr val="accent6">
              <a:tint val="40000"/>
              <a:hueOff val="0"/>
              <a:satOff val="0"/>
              <a:lumOff val="0"/>
              <a:alphaOff val="0"/>
            </a:schemeClr>
          </a:effectRef>
          <a:fontRef idx="minor">
            <a:schemeClr val="lt1">
              <a:hueOff val="0"/>
              <a:satOff val="0"/>
              <a:lumOff val="0"/>
              <a:alphaOff val="0"/>
            </a:schemeClr>
          </a:fontRef>
        </p:style>
        <p:txBody>
          <a:bodyPr/>
          <a:lstStyle/>
          <a:p>
            <a:endParaRPr lang="fr-FR" dirty="0"/>
          </a:p>
        </p:txBody>
      </p:sp>
      <p:sp>
        <p:nvSpPr>
          <p:cNvPr id="18" name="Rectangle 17">
            <a:extLst>
              <a:ext uri="{FF2B5EF4-FFF2-40B4-BE49-F238E27FC236}">
                <a16:creationId xmlns:a16="http://schemas.microsoft.com/office/drawing/2014/main" id="{CE185384-2B9F-7B27-D607-6872DA936DAB}"/>
              </a:ext>
            </a:extLst>
          </p:cNvPr>
          <p:cNvSpPr/>
          <p:nvPr/>
        </p:nvSpPr>
        <p:spPr>
          <a:xfrm>
            <a:off x="1227222" y="2234143"/>
            <a:ext cx="9814492" cy="1394337"/>
          </a:xfrm>
          <a:prstGeom prst="rect">
            <a:avLst/>
          </a:prstGeom>
          <a:solidFill>
            <a:schemeClr val="accent2">
              <a:lumMod val="20000"/>
              <a:lumOff val="80000"/>
            </a:schemeClr>
          </a:solidFill>
          <a:ln>
            <a:solidFill>
              <a:schemeClr val="accent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9" name="ZoneTexte 18">
            <a:extLst>
              <a:ext uri="{FF2B5EF4-FFF2-40B4-BE49-F238E27FC236}">
                <a16:creationId xmlns:a16="http://schemas.microsoft.com/office/drawing/2014/main" id="{703E91D0-23FB-5F1A-39ED-2F0002B1C905}"/>
              </a:ext>
            </a:extLst>
          </p:cNvPr>
          <p:cNvSpPr txBox="1"/>
          <p:nvPr/>
        </p:nvSpPr>
        <p:spPr>
          <a:xfrm>
            <a:off x="1265198" y="2367677"/>
            <a:ext cx="9598394" cy="1051506"/>
          </a:xfrm>
          <a:prstGeom prst="rect">
            <a:avLst/>
          </a:prstGeom>
          <a:noFill/>
        </p:spPr>
        <p:txBody>
          <a:bodyPr wrap="square" rtlCol="0">
            <a:spAutoFit/>
          </a:bodyPr>
          <a:lstStyle/>
          <a:p>
            <a:pPr algn="just" defTabSz="509895">
              <a:spcBef>
                <a:spcPct val="0"/>
              </a:spcBef>
              <a:spcAft>
                <a:spcPct val="35000"/>
              </a:spcAft>
            </a:pPr>
            <a:r>
              <a:rPr lang="fr-FR" sz="1100" b="1" dirty="0"/>
              <a:t>Rappel de la bonne pratique  : </a:t>
            </a:r>
          </a:p>
          <a:p>
            <a:pPr algn="just" defTabSz="509895">
              <a:lnSpc>
                <a:spcPct val="150000"/>
              </a:lnSpc>
              <a:spcBef>
                <a:spcPct val="0"/>
              </a:spcBef>
              <a:spcAft>
                <a:spcPct val="35000"/>
              </a:spcAft>
            </a:pPr>
            <a:r>
              <a:rPr lang="fr-FR" sz="1100" dirty="0">
                <a:solidFill>
                  <a:schemeClr val="tx1"/>
                </a:solidFill>
              </a:rPr>
              <a:t>Les règlements doivent être effectués par le Trésorier et le trésorier adjoint. Il est nécessaire de s’assurer que les règlements ne pourront être effectués qu’en présence du bon à payer du Président sur la pièce</a:t>
            </a:r>
            <a:r>
              <a:rPr lang="fr-FR" sz="1100" b="1" dirty="0">
                <a:solidFill>
                  <a:schemeClr val="tx1"/>
                </a:solidFill>
              </a:rPr>
              <a:t>. </a:t>
            </a:r>
            <a:r>
              <a:rPr lang="fr-FR" sz="1100" b="1" u="sng" dirty="0">
                <a:solidFill>
                  <a:schemeClr val="tx1"/>
                </a:solidFill>
              </a:rPr>
              <a:t>La séparation de l’ordonnateur et du payeur est une règle indispensable de bonne gestion</a:t>
            </a:r>
            <a:endParaRPr lang="fr-FR" sz="1100" dirty="0"/>
          </a:p>
        </p:txBody>
      </p:sp>
      <p:sp>
        <p:nvSpPr>
          <p:cNvPr id="3" name="ZoneTexte 2">
            <a:extLst>
              <a:ext uri="{FF2B5EF4-FFF2-40B4-BE49-F238E27FC236}">
                <a16:creationId xmlns:a16="http://schemas.microsoft.com/office/drawing/2014/main" id="{894A42D0-AC12-17AD-F0A9-8A263D858E51}"/>
              </a:ext>
            </a:extLst>
          </p:cNvPr>
          <p:cNvSpPr txBox="1"/>
          <p:nvPr/>
        </p:nvSpPr>
        <p:spPr>
          <a:xfrm>
            <a:off x="1017705" y="425941"/>
            <a:ext cx="9845885" cy="339460"/>
          </a:xfrm>
          <a:prstGeom prst="rect">
            <a:avLst/>
          </a:prstGeom>
        </p:spPr>
        <p:txBody>
          <a:bodyPr lIns="80663" tIns="40332" rIns="80663" bIns="40332"/>
          <a:lstStyle>
            <a:defPPr>
              <a:defRPr lang="en-US"/>
            </a:defPPr>
            <a:lvl1pPr defTabSz="1018586" fontAlgn="auto">
              <a:spcAft>
                <a:spcPts val="0"/>
              </a:spcAft>
              <a:defRPr sz="1900" b="1" i="1">
                <a:solidFill>
                  <a:schemeClr val="accent1"/>
                </a:solidFill>
                <a:latin typeface="+mj-lt"/>
                <a:ea typeface="+mj-ea"/>
                <a:cs typeface="Arial" pitchFamily="34" charset="0"/>
              </a:defRPr>
            </a:lvl1pPr>
          </a:lstStyle>
          <a:p>
            <a:pPr defTabSz="899010">
              <a:defRPr/>
            </a:pPr>
            <a:r>
              <a:rPr lang="fr-FR" sz="2400" i="0" dirty="0">
                <a:solidFill>
                  <a:srgbClr val="2A74AC"/>
                </a:solidFill>
                <a:latin typeface="Bahnschrift SemiLight SemiConde" panose="020B0502040204020203" pitchFamily="34" charset="0"/>
              </a:rPr>
              <a:t>ORGANISATION DES REGLEMENTS</a:t>
            </a:r>
          </a:p>
        </p:txBody>
      </p:sp>
      <p:sp>
        <p:nvSpPr>
          <p:cNvPr id="8" name="Espace réservé du numéro de diapositive 10">
            <a:extLst>
              <a:ext uri="{FF2B5EF4-FFF2-40B4-BE49-F238E27FC236}">
                <a16:creationId xmlns:a16="http://schemas.microsoft.com/office/drawing/2014/main" id="{9C4EB11B-2596-32B4-6C31-C7E4EE043236}"/>
              </a:ext>
            </a:extLst>
          </p:cNvPr>
          <p:cNvSpPr>
            <a:spLocks noGrp="1"/>
          </p:cNvSpPr>
          <p:nvPr>
            <p:ph type="sldNum" sz="quarter" idx="12"/>
          </p:nvPr>
        </p:nvSpPr>
        <p:spPr>
          <a:xfrm>
            <a:off x="11397973" y="6424150"/>
            <a:ext cx="683339" cy="365125"/>
          </a:xfrm>
        </p:spPr>
        <p:txBody>
          <a:bodyPr/>
          <a:lstStyle/>
          <a:p>
            <a:fld id="{395FFE17-1C7A-4C87-ACFA-94F5666BC176}" type="slidenum">
              <a:rPr lang="fr-FR" sz="1200" b="1" smtClean="0">
                <a:solidFill>
                  <a:srgbClr val="2B79B3"/>
                </a:solidFill>
              </a:rPr>
              <a:t>13</a:t>
            </a:fld>
            <a:endParaRPr lang="fr-FR" sz="1200" b="1">
              <a:solidFill>
                <a:srgbClr val="2B79B3"/>
              </a:solidFill>
            </a:endParaRPr>
          </a:p>
        </p:txBody>
      </p:sp>
    </p:spTree>
    <p:extLst>
      <p:ext uri="{BB962C8B-B14F-4D97-AF65-F5344CB8AC3E}">
        <p14:creationId xmlns:p14="http://schemas.microsoft.com/office/powerpoint/2010/main" val="7607095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3C25004-35F3-4942-1F2A-48BDA831770F}"/>
              </a:ext>
            </a:extLst>
          </p:cNvPr>
          <p:cNvSpPr>
            <a:spLocks noGrp="1"/>
          </p:cNvSpPr>
          <p:nvPr>
            <p:ph type="title"/>
          </p:nvPr>
        </p:nvSpPr>
        <p:spPr>
          <a:xfrm>
            <a:off x="1150286" y="501594"/>
            <a:ext cx="4790364" cy="1668424"/>
          </a:xfrm>
        </p:spPr>
        <p:txBody>
          <a:bodyPr vert="horz" lIns="91440" tIns="45720" rIns="91440" bIns="45720" rtlCol="0" anchor="b">
            <a:normAutofit/>
          </a:bodyPr>
          <a:lstStyle/>
          <a:p>
            <a:br>
              <a:rPr lang="fr-FR" sz="1600" dirty="0">
                <a:effectLst/>
              </a:rPr>
            </a:br>
            <a:endParaRPr lang="en-US" sz="4000" kern="1200" dirty="0">
              <a:latin typeface="+mj-lt"/>
              <a:ea typeface="+mj-ea"/>
              <a:cs typeface="+mj-cs"/>
            </a:endParaRPr>
          </a:p>
        </p:txBody>
      </p:sp>
      <p:pic>
        <p:nvPicPr>
          <p:cNvPr id="28" name="Espace réservé du contenu 26">
            <a:extLst>
              <a:ext uri="{FF2B5EF4-FFF2-40B4-BE49-F238E27FC236}">
                <a16:creationId xmlns:a16="http://schemas.microsoft.com/office/drawing/2014/main" id="{A7E0BAD5-81BF-070F-ED9F-3A1337ED4F7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10992008">
            <a:off x="394074" y="347039"/>
            <a:ext cx="689325" cy="874517"/>
          </a:xfrm>
          <a:prstGeom prst="rect">
            <a:avLst/>
          </a:prstGeom>
        </p:spPr>
      </p:pic>
      <p:sp>
        <p:nvSpPr>
          <p:cNvPr id="12" name="ZoneTexte 11">
            <a:extLst>
              <a:ext uri="{FF2B5EF4-FFF2-40B4-BE49-F238E27FC236}">
                <a16:creationId xmlns:a16="http://schemas.microsoft.com/office/drawing/2014/main" id="{E9A1C121-91FA-3664-E02E-2C57A037FF43}"/>
              </a:ext>
            </a:extLst>
          </p:cNvPr>
          <p:cNvSpPr txBox="1"/>
          <p:nvPr/>
        </p:nvSpPr>
        <p:spPr>
          <a:xfrm>
            <a:off x="882437" y="1628507"/>
            <a:ext cx="8164938" cy="523220"/>
          </a:xfrm>
          <a:prstGeom prst="rect">
            <a:avLst/>
          </a:prstGeom>
          <a:noFill/>
        </p:spPr>
        <p:txBody>
          <a:bodyPr wrap="square">
            <a:spAutoFit/>
          </a:bodyPr>
          <a:lstStyle/>
          <a:p>
            <a:pPr defTabSz="899010">
              <a:defRPr/>
            </a:pPr>
            <a:r>
              <a:rPr lang="fr-FR" sz="2800" b="1" dirty="0">
                <a:solidFill>
                  <a:srgbClr val="46A5E0"/>
                </a:solidFill>
                <a:latin typeface="Browallia New" panose="020B0502040204020203" pitchFamily="34" charset="-34"/>
                <a:ea typeface="+mj-ea"/>
                <a:cs typeface="Browallia New" panose="020B0502040204020203" pitchFamily="34" charset="-34"/>
              </a:rPr>
              <a:t>  </a:t>
            </a:r>
            <a:endParaRPr lang="fr-FR" sz="1800" dirty="0">
              <a:latin typeface="+mj-lt"/>
              <a:ea typeface="+mj-ea"/>
              <a:cs typeface="+mj-cs"/>
            </a:endParaRPr>
          </a:p>
        </p:txBody>
      </p:sp>
      <p:sp>
        <p:nvSpPr>
          <p:cNvPr id="7" name="Rectangle 6">
            <a:extLst>
              <a:ext uri="{FF2B5EF4-FFF2-40B4-BE49-F238E27FC236}">
                <a16:creationId xmlns:a16="http://schemas.microsoft.com/office/drawing/2014/main" id="{6D7D5695-991A-AC1F-76F6-2A43C1D3358B}"/>
              </a:ext>
            </a:extLst>
          </p:cNvPr>
          <p:cNvSpPr/>
          <p:nvPr/>
        </p:nvSpPr>
        <p:spPr>
          <a:xfrm>
            <a:off x="1227220" y="963771"/>
            <a:ext cx="9814494" cy="865968"/>
          </a:xfrm>
          <a:prstGeom prst="rect">
            <a:avLst/>
          </a:prstGeom>
          <a:solidFill>
            <a:schemeClr val="accent1">
              <a:lumMod val="50000"/>
            </a:schemeClr>
          </a:solidFill>
        </p:spPr>
        <p:style>
          <a:lnRef idx="2">
            <a:schemeClr val="accent2"/>
          </a:lnRef>
          <a:fillRef idx="1">
            <a:schemeClr val="lt1"/>
          </a:fillRef>
          <a:effectRef idx="0">
            <a:schemeClr val="accent2"/>
          </a:effectRef>
          <a:fontRef idx="minor">
            <a:schemeClr val="dk1"/>
          </a:fontRef>
        </p:style>
        <p:txBody>
          <a:bodyPr spcFirstLastPara="0" vert="horz" wrap="square" lIns="43703" tIns="43703" rIns="43703" bIns="43703" numCol="1" spcCol="1270" anchor="ctr" anchorCtr="0">
            <a:noAutofit/>
          </a:bodyPr>
          <a:lstStyle/>
          <a:p>
            <a:pPr algn="just" defTabSz="509895">
              <a:spcBef>
                <a:spcPct val="0"/>
              </a:spcBef>
              <a:spcAft>
                <a:spcPct val="35000"/>
              </a:spcAft>
            </a:pPr>
            <a:endParaRPr lang="fr-FR" sz="1200" b="1" dirty="0">
              <a:solidFill>
                <a:schemeClr val="accent2">
                  <a:lumMod val="50000"/>
                </a:schemeClr>
              </a:solidFill>
            </a:endParaRPr>
          </a:p>
        </p:txBody>
      </p:sp>
      <p:sp>
        <p:nvSpPr>
          <p:cNvPr id="15" name="Rectangle 14">
            <a:extLst>
              <a:ext uri="{FF2B5EF4-FFF2-40B4-BE49-F238E27FC236}">
                <a16:creationId xmlns:a16="http://schemas.microsoft.com/office/drawing/2014/main" id="{EC45B8E7-DB10-3CA8-BB4A-A0518FF06B3B}"/>
              </a:ext>
            </a:extLst>
          </p:cNvPr>
          <p:cNvSpPr/>
          <p:nvPr/>
        </p:nvSpPr>
        <p:spPr>
          <a:xfrm>
            <a:off x="1227221" y="2091458"/>
            <a:ext cx="9814493" cy="2754669"/>
          </a:xfrm>
          <a:prstGeom prst="rect">
            <a:avLst/>
          </a:prstGeom>
          <a:solidFill>
            <a:schemeClr val="accent1">
              <a:lumMod val="20000"/>
              <a:lumOff val="80000"/>
            </a:schemeClr>
          </a:solidFill>
          <a:ln>
            <a:solidFill>
              <a:schemeClr val="accent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3" name="Rectangle 12">
            <a:extLst>
              <a:ext uri="{FF2B5EF4-FFF2-40B4-BE49-F238E27FC236}">
                <a16:creationId xmlns:a16="http://schemas.microsoft.com/office/drawing/2014/main" id="{22A64856-DA5F-8462-8625-066566866038}"/>
              </a:ext>
            </a:extLst>
          </p:cNvPr>
          <p:cNvSpPr/>
          <p:nvPr/>
        </p:nvSpPr>
        <p:spPr>
          <a:xfrm>
            <a:off x="1295436" y="2111095"/>
            <a:ext cx="8149460" cy="305702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43703" tIns="43703" rIns="43703" bIns="43703" numCol="1" spcCol="1270" anchor="ctr" anchorCtr="0">
            <a:noAutofit/>
          </a:bodyPr>
          <a:lstStyle/>
          <a:p>
            <a:pPr algn="just" defTabSz="509895">
              <a:spcBef>
                <a:spcPct val="0"/>
              </a:spcBef>
              <a:spcAft>
                <a:spcPct val="35000"/>
              </a:spcAft>
            </a:pPr>
            <a:r>
              <a:rPr lang="fr-FR" sz="1100" b="1" dirty="0">
                <a:solidFill>
                  <a:schemeClr val="tx2">
                    <a:lumMod val="50000"/>
                  </a:schemeClr>
                </a:solidFill>
              </a:rPr>
              <a:t>Constats : </a:t>
            </a:r>
          </a:p>
          <a:p>
            <a:pPr algn="just" defTabSz="509895">
              <a:spcBef>
                <a:spcPct val="0"/>
              </a:spcBef>
              <a:spcAft>
                <a:spcPct val="35000"/>
              </a:spcAft>
            </a:pPr>
            <a:r>
              <a:rPr lang="fr-FR" sz="1100" b="1" dirty="0">
                <a:solidFill>
                  <a:schemeClr val="tx2">
                    <a:lumMod val="50000"/>
                  </a:schemeClr>
                </a:solidFill>
              </a:rPr>
              <a:t>Points positifs constatés :</a:t>
            </a:r>
            <a:endParaRPr lang="fr-FR" sz="1100" dirty="0">
              <a:solidFill>
                <a:srgbClr val="FF0000"/>
              </a:solidFill>
            </a:endParaRPr>
          </a:p>
          <a:p>
            <a:pPr algn="just" defTabSz="509895">
              <a:spcAft>
                <a:spcPct val="35000"/>
              </a:spcAft>
            </a:pPr>
            <a:r>
              <a:rPr lang="fr-FR" sz="1100" dirty="0">
                <a:solidFill>
                  <a:schemeClr val="tx1"/>
                </a:solidFill>
              </a:rPr>
              <a:t> - Les réunions des comités directeurs commencent par l’approbation du procès-verbal de la réunion précédente ;</a:t>
            </a:r>
          </a:p>
          <a:p>
            <a:pPr algn="just" defTabSz="509895">
              <a:spcAft>
                <a:spcPct val="35000"/>
              </a:spcAft>
            </a:pPr>
            <a:r>
              <a:rPr lang="fr-FR" sz="1100" dirty="0">
                <a:solidFill>
                  <a:schemeClr val="tx1"/>
                </a:solidFill>
              </a:rPr>
              <a:t>- L’article XIII des statuts stipule que le comité directeur suit l’exécution du budget. Nous avons noté qu’un point financier est prévu à chaque réunion et qu’un état avancé des comptes est transmis aux membres ;</a:t>
            </a:r>
          </a:p>
          <a:p>
            <a:pPr algn="just" defTabSz="509895">
              <a:spcAft>
                <a:spcPct val="35000"/>
              </a:spcAft>
            </a:pPr>
            <a:r>
              <a:rPr lang="fr-FR" sz="1100" dirty="0">
                <a:solidFill>
                  <a:schemeClr val="tx1"/>
                </a:solidFill>
              </a:rPr>
              <a:t>- La rédaction des procès-verbaux des réunions du comité directeur s’est améliorée en faisant apparaitre plus clairement les résolutions. Si le vote n’est pas unanime, il faudra mentionner les votes des membres ;</a:t>
            </a:r>
          </a:p>
          <a:p>
            <a:pPr algn="just" defTabSz="509895">
              <a:spcAft>
                <a:spcPct val="35000"/>
              </a:spcAft>
            </a:pPr>
            <a:endParaRPr lang="fr-FR" sz="1100" b="1" dirty="0">
              <a:solidFill>
                <a:schemeClr val="tx1"/>
              </a:solidFill>
            </a:endParaRPr>
          </a:p>
          <a:p>
            <a:pPr algn="just" defTabSz="509895">
              <a:spcAft>
                <a:spcPct val="35000"/>
              </a:spcAft>
            </a:pPr>
            <a:r>
              <a:rPr lang="fr-FR" sz="1100" b="1" dirty="0">
                <a:solidFill>
                  <a:schemeClr val="tx1"/>
                </a:solidFill>
              </a:rPr>
              <a:t>Points à améliorer:</a:t>
            </a:r>
          </a:p>
          <a:p>
            <a:pPr algn="just" defTabSz="509895">
              <a:spcAft>
                <a:spcPct val="35000"/>
              </a:spcAft>
            </a:pPr>
            <a:r>
              <a:rPr lang="fr-FR" sz="1100" b="1" dirty="0">
                <a:solidFill>
                  <a:schemeClr val="tx1"/>
                </a:solidFill>
              </a:rPr>
              <a:t>- </a:t>
            </a:r>
            <a:r>
              <a:rPr lang="fr-FR" sz="1100" dirty="0">
                <a:solidFill>
                  <a:schemeClr val="tx1"/>
                </a:solidFill>
              </a:rPr>
              <a:t>L’assemblée générale n’a pas pris de résolution sur l’affectation du résultat;</a:t>
            </a:r>
          </a:p>
          <a:p>
            <a:pPr algn="just" defTabSz="509895">
              <a:spcAft>
                <a:spcPct val="35000"/>
              </a:spcAft>
            </a:pPr>
            <a:r>
              <a:rPr lang="fr-FR" sz="1100" b="1" dirty="0">
                <a:solidFill>
                  <a:schemeClr val="tx1"/>
                </a:solidFill>
              </a:rPr>
              <a:t>- L</a:t>
            </a:r>
            <a:r>
              <a:rPr lang="fr-FR" sz="1100" dirty="0">
                <a:solidFill>
                  <a:schemeClr val="tx1"/>
                </a:solidFill>
              </a:rPr>
              <a:t>’approbation des comptes n’est pas claire (approbation des rapports financiers);</a:t>
            </a:r>
          </a:p>
          <a:p>
            <a:pPr algn="just" defTabSz="509895">
              <a:spcAft>
                <a:spcPct val="35000"/>
              </a:spcAft>
            </a:pPr>
            <a:r>
              <a:rPr lang="fr-FR" sz="1100" dirty="0">
                <a:solidFill>
                  <a:schemeClr val="tx1"/>
                </a:solidFill>
              </a:rPr>
              <a:t>- Le bureau (composé d’au moins 6 membres) ne se réunit pas au moins 4 fois dans l’année (Article XIV des statuts).</a:t>
            </a:r>
          </a:p>
          <a:p>
            <a:pPr algn="just" defTabSz="509895">
              <a:spcAft>
                <a:spcPct val="35000"/>
              </a:spcAft>
            </a:pPr>
            <a:endParaRPr lang="fr-FR" sz="1100" dirty="0">
              <a:solidFill>
                <a:schemeClr val="tx1"/>
              </a:solidFill>
            </a:endParaRPr>
          </a:p>
          <a:p>
            <a:pPr algn="just" defTabSz="509895">
              <a:spcAft>
                <a:spcPct val="35000"/>
              </a:spcAft>
            </a:pPr>
            <a:endParaRPr lang="fr-FR" sz="1100" b="1" dirty="0">
              <a:solidFill>
                <a:schemeClr val="tx2">
                  <a:lumMod val="50000"/>
                </a:schemeClr>
              </a:solidFill>
            </a:endParaRPr>
          </a:p>
        </p:txBody>
      </p:sp>
      <p:sp>
        <p:nvSpPr>
          <p:cNvPr id="16" name="ZoneTexte 15">
            <a:extLst>
              <a:ext uri="{FF2B5EF4-FFF2-40B4-BE49-F238E27FC236}">
                <a16:creationId xmlns:a16="http://schemas.microsoft.com/office/drawing/2014/main" id="{A992E29A-ADF5-E2EF-12BE-A384E126C603}"/>
              </a:ext>
            </a:extLst>
          </p:cNvPr>
          <p:cNvSpPr txBox="1"/>
          <p:nvPr/>
        </p:nvSpPr>
        <p:spPr>
          <a:xfrm>
            <a:off x="2388341" y="1228288"/>
            <a:ext cx="7640316" cy="276999"/>
          </a:xfrm>
          <a:prstGeom prst="rect">
            <a:avLst/>
          </a:prstGeom>
          <a:noFill/>
        </p:spPr>
        <p:txBody>
          <a:bodyPr wrap="square" rtlCol="0">
            <a:spAutoFit/>
          </a:bodyPr>
          <a:lstStyle/>
          <a:p>
            <a:pPr algn="just" defTabSz="509895">
              <a:spcAft>
                <a:spcPct val="35000"/>
              </a:spcAft>
            </a:pPr>
            <a:r>
              <a:rPr lang="fr-FR" sz="1200" b="1" dirty="0">
                <a:solidFill>
                  <a:schemeClr val="bg1"/>
                </a:solidFill>
              </a:rPr>
              <a:t>Notre démarche : </a:t>
            </a:r>
            <a:r>
              <a:rPr lang="fr-FR" sz="1100" dirty="0">
                <a:solidFill>
                  <a:schemeClr val="bg1"/>
                </a:solidFill>
              </a:rPr>
              <a:t>Analyse de la documentation juridique de l’association et de son application.</a:t>
            </a:r>
          </a:p>
        </p:txBody>
      </p:sp>
      <p:sp>
        <p:nvSpPr>
          <p:cNvPr id="17" name="Rectangle à coins arrondis 72">
            <a:extLst>
              <a:ext uri="{FF2B5EF4-FFF2-40B4-BE49-F238E27FC236}">
                <a16:creationId xmlns:a16="http://schemas.microsoft.com/office/drawing/2014/main" id="{E0FF41AE-BE34-1587-C78E-EA52556AC147}"/>
              </a:ext>
            </a:extLst>
          </p:cNvPr>
          <p:cNvSpPr/>
          <p:nvPr/>
        </p:nvSpPr>
        <p:spPr>
          <a:xfrm>
            <a:off x="1409530" y="1064808"/>
            <a:ext cx="753813" cy="694282"/>
          </a:xfrm>
          <a:prstGeom prst="roundRect">
            <a:avLst>
              <a:gd name="adj" fmla="val 10000"/>
            </a:avLst>
          </a:prstGeom>
          <a:blipFill rotWithShape="0">
            <a:blip r:embed="rId3" cstate="print">
              <a:grayscl/>
            </a:blip>
            <a:stretch>
              <a:fillRect/>
            </a:stretch>
          </a:blipFill>
        </p:spPr>
        <p:style>
          <a:lnRef idx="0">
            <a:schemeClr val="accent6">
              <a:shade val="80000"/>
              <a:hueOff val="0"/>
              <a:satOff val="0"/>
              <a:lumOff val="0"/>
              <a:alphaOff val="0"/>
            </a:schemeClr>
          </a:lnRef>
          <a:fillRef idx="1">
            <a:scrgbClr r="0" g="0" b="0"/>
          </a:fillRef>
          <a:effectRef idx="2">
            <a:schemeClr val="accent6">
              <a:tint val="40000"/>
              <a:hueOff val="0"/>
              <a:satOff val="0"/>
              <a:lumOff val="0"/>
              <a:alphaOff val="0"/>
            </a:schemeClr>
          </a:effectRef>
          <a:fontRef idx="minor">
            <a:schemeClr val="lt1">
              <a:hueOff val="0"/>
              <a:satOff val="0"/>
              <a:lumOff val="0"/>
              <a:alphaOff val="0"/>
            </a:schemeClr>
          </a:fontRef>
        </p:style>
        <p:txBody>
          <a:bodyPr/>
          <a:lstStyle/>
          <a:p>
            <a:endParaRPr lang="fr-FR" dirty="0"/>
          </a:p>
        </p:txBody>
      </p:sp>
      <p:sp>
        <p:nvSpPr>
          <p:cNvPr id="18" name="Rectangle 17">
            <a:extLst>
              <a:ext uri="{FF2B5EF4-FFF2-40B4-BE49-F238E27FC236}">
                <a16:creationId xmlns:a16="http://schemas.microsoft.com/office/drawing/2014/main" id="{CE185384-2B9F-7B27-D607-6872DA936DAB}"/>
              </a:ext>
            </a:extLst>
          </p:cNvPr>
          <p:cNvSpPr/>
          <p:nvPr/>
        </p:nvSpPr>
        <p:spPr>
          <a:xfrm>
            <a:off x="1265196" y="5015665"/>
            <a:ext cx="9814492" cy="1577046"/>
          </a:xfrm>
          <a:prstGeom prst="rect">
            <a:avLst/>
          </a:prstGeom>
          <a:solidFill>
            <a:schemeClr val="accent2">
              <a:lumMod val="20000"/>
              <a:lumOff val="80000"/>
            </a:schemeClr>
          </a:solidFill>
          <a:ln>
            <a:solidFill>
              <a:schemeClr val="accent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9" name="ZoneTexte 18">
            <a:extLst>
              <a:ext uri="{FF2B5EF4-FFF2-40B4-BE49-F238E27FC236}">
                <a16:creationId xmlns:a16="http://schemas.microsoft.com/office/drawing/2014/main" id="{703E91D0-23FB-5F1A-39ED-2F0002B1C905}"/>
              </a:ext>
            </a:extLst>
          </p:cNvPr>
          <p:cNvSpPr txBox="1"/>
          <p:nvPr/>
        </p:nvSpPr>
        <p:spPr>
          <a:xfrm>
            <a:off x="1298170" y="5051610"/>
            <a:ext cx="9598394" cy="1483163"/>
          </a:xfrm>
          <a:prstGeom prst="rect">
            <a:avLst/>
          </a:prstGeom>
          <a:noFill/>
        </p:spPr>
        <p:txBody>
          <a:bodyPr wrap="square" rtlCol="0">
            <a:spAutoFit/>
          </a:bodyPr>
          <a:lstStyle/>
          <a:p>
            <a:pPr algn="just" defTabSz="509895">
              <a:spcBef>
                <a:spcPct val="0"/>
              </a:spcBef>
              <a:spcAft>
                <a:spcPct val="35000"/>
              </a:spcAft>
            </a:pPr>
            <a:r>
              <a:rPr lang="fr-FR" sz="1100" b="1" dirty="0"/>
              <a:t>Recommandations : </a:t>
            </a:r>
            <a:endParaRPr lang="fr-FR" sz="1100" dirty="0">
              <a:solidFill>
                <a:schemeClr val="tx1"/>
              </a:solidFill>
            </a:endParaRPr>
          </a:p>
          <a:p>
            <a:pPr algn="just" defTabSz="509895">
              <a:lnSpc>
                <a:spcPct val="150000"/>
              </a:lnSpc>
              <a:spcBef>
                <a:spcPct val="0"/>
              </a:spcBef>
              <a:spcAft>
                <a:spcPct val="35000"/>
              </a:spcAft>
            </a:pPr>
            <a:r>
              <a:rPr lang="fr-FR" sz="1100" dirty="0"/>
              <a:t>- Clarifier, lors de l’assemblée générale, la résolution relative à l’approbation des comptes annuels de l’exercice ;</a:t>
            </a:r>
          </a:p>
          <a:p>
            <a:pPr algn="just" defTabSz="509895">
              <a:lnSpc>
                <a:spcPct val="150000"/>
              </a:lnSpc>
              <a:spcBef>
                <a:spcPct val="0"/>
              </a:spcBef>
              <a:spcAft>
                <a:spcPct val="35000"/>
              </a:spcAft>
            </a:pPr>
            <a:r>
              <a:rPr lang="fr-FR" sz="1100" dirty="0">
                <a:solidFill>
                  <a:schemeClr val="tx1"/>
                </a:solidFill>
              </a:rPr>
              <a:t>- Prévoir l’affectation du résultat parmi les résolutions de l’assemblée générale. </a:t>
            </a:r>
          </a:p>
          <a:p>
            <a:pPr algn="just" defTabSz="509895">
              <a:lnSpc>
                <a:spcPct val="150000"/>
              </a:lnSpc>
              <a:spcBef>
                <a:spcPct val="0"/>
              </a:spcBef>
              <a:spcAft>
                <a:spcPct val="35000"/>
              </a:spcAft>
            </a:pPr>
            <a:r>
              <a:rPr lang="fr-FR" sz="1100" dirty="0">
                <a:solidFill>
                  <a:schemeClr val="tx1"/>
                </a:solidFill>
              </a:rPr>
              <a:t>- Prévoir la présentation d’un suivi budgétaire lors des points financiers des </a:t>
            </a:r>
            <a:r>
              <a:rPr lang="fr-FR" sz="1100" dirty="0"/>
              <a:t>réunions de comité directeur ;</a:t>
            </a:r>
          </a:p>
          <a:p>
            <a:pPr algn="just" defTabSz="509895">
              <a:lnSpc>
                <a:spcPct val="150000"/>
              </a:lnSpc>
              <a:spcBef>
                <a:spcPct val="0"/>
              </a:spcBef>
              <a:spcAft>
                <a:spcPct val="35000"/>
              </a:spcAft>
            </a:pPr>
            <a:r>
              <a:rPr lang="fr-FR" sz="1100" dirty="0"/>
              <a:t>- Nécessité de réunir le bureau au moins 4 fois dans l’année et formaliser les comptes-rendus de réunions.</a:t>
            </a:r>
          </a:p>
        </p:txBody>
      </p:sp>
      <p:pic>
        <p:nvPicPr>
          <p:cNvPr id="23" name="Graphique 22" descr="Index pointant vers la droite ">
            <a:extLst>
              <a:ext uri="{FF2B5EF4-FFF2-40B4-BE49-F238E27FC236}">
                <a16:creationId xmlns:a16="http://schemas.microsoft.com/office/drawing/2014/main" id="{E9BCA6A0-EC27-4F52-D4F4-EAE96FB3C676}"/>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747104" y="4993672"/>
            <a:ext cx="416548" cy="486224"/>
          </a:xfrm>
          <a:prstGeom prst="rect">
            <a:avLst/>
          </a:prstGeom>
        </p:spPr>
      </p:pic>
      <p:sp>
        <p:nvSpPr>
          <p:cNvPr id="3" name="ZoneTexte 2">
            <a:extLst>
              <a:ext uri="{FF2B5EF4-FFF2-40B4-BE49-F238E27FC236}">
                <a16:creationId xmlns:a16="http://schemas.microsoft.com/office/drawing/2014/main" id="{894A42D0-AC12-17AD-F0A9-8A263D858E51}"/>
              </a:ext>
            </a:extLst>
          </p:cNvPr>
          <p:cNvSpPr txBox="1"/>
          <p:nvPr/>
        </p:nvSpPr>
        <p:spPr>
          <a:xfrm>
            <a:off x="1017705" y="425941"/>
            <a:ext cx="9845885" cy="339460"/>
          </a:xfrm>
          <a:prstGeom prst="rect">
            <a:avLst/>
          </a:prstGeom>
        </p:spPr>
        <p:txBody>
          <a:bodyPr lIns="80663" tIns="40332" rIns="80663" bIns="40332"/>
          <a:lstStyle>
            <a:defPPr>
              <a:defRPr lang="en-US"/>
            </a:defPPr>
            <a:lvl1pPr defTabSz="1018586" fontAlgn="auto">
              <a:spcAft>
                <a:spcPts val="0"/>
              </a:spcAft>
              <a:defRPr sz="1900" b="1" i="1">
                <a:solidFill>
                  <a:schemeClr val="accent1"/>
                </a:solidFill>
                <a:latin typeface="+mj-lt"/>
                <a:ea typeface="+mj-ea"/>
                <a:cs typeface="Arial" pitchFamily="34" charset="0"/>
              </a:defRPr>
            </a:lvl1pPr>
          </a:lstStyle>
          <a:p>
            <a:pPr defTabSz="899010">
              <a:defRPr/>
            </a:pPr>
            <a:r>
              <a:rPr lang="fr-FR" sz="2400" i="0" dirty="0">
                <a:solidFill>
                  <a:srgbClr val="2A74AC"/>
                </a:solidFill>
                <a:latin typeface="Bahnschrift SemiLight SemiConde" panose="020B0502040204020203" pitchFamily="34" charset="0"/>
              </a:rPr>
              <a:t>ORGANISATION JURIDIQUE</a:t>
            </a:r>
          </a:p>
        </p:txBody>
      </p:sp>
      <p:pic>
        <p:nvPicPr>
          <p:cNvPr id="4" name="Graphique 3" descr="Case cochée avec un remplissage uni">
            <a:extLst>
              <a:ext uri="{FF2B5EF4-FFF2-40B4-BE49-F238E27FC236}">
                <a16:creationId xmlns:a16="http://schemas.microsoft.com/office/drawing/2014/main" id="{28AF0831-788E-9E75-A18D-1CAFF69BD970}"/>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9923654" y="2493977"/>
            <a:ext cx="639302" cy="639302"/>
          </a:xfrm>
          <a:prstGeom prst="rect">
            <a:avLst/>
          </a:prstGeom>
        </p:spPr>
      </p:pic>
      <p:pic>
        <p:nvPicPr>
          <p:cNvPr id="5" name="Graphique 4" descr="Case à cocher barrée avec un remplissage uni">
            <a:extLst>
              <a:ext uri="{FF2B5EF4-FFF2-40B4-BE49-F238E27FC236}">
                <a16:creationId xmlns:a16="http://schemas.microsoft.com/office/drawing/2014/main" id="{63F594AA-2E5F-A62D-6904-BB3FCB1E6F08}"/>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9923654" y="4099776"/>
            <a:ext cx="639302" cy="639302"/>
          </a:xfrm>
          <a:prstGeom prst="rect">
            <a:avLst/>
          </a:prstGeom>
        </p:spPr>
      </p:pic>
      <p:sp>
        <p:nvSpPr>
          <p:cNvPr id="10" name="Espace réservé du numéro de diapositive 10">
            <a:extLst>
              <a:ext uri="{FF2B5EF4-FFF2-40B4-BE49-F238E27FC236}">
                <a16:creationId xmlns:a16="http://schemas.microsoft.com/office/drawing/2014/main" id="{68DC046C-9B4F-988C-820E-57954813EF42}"/>
              </a:ext>
            </a:extLst>
          </p:cNvPr>
          <p:cNvSpPr>
            <a:spLocks noGrp="1"/>
          </p:cNvSpPr>
          <p:nvPr>
            <p:ph type="sldNum" sz="quarter" idx="12"/>
          </p:nvPr>
        </p:nvSpPr>
        <p:spPr>
          <a:xfrm>
            <a:off x="11397973" y="6424150"/>
            <a:ext cx="683339" cy="365125"/>
          </a:xfrm>
        </p:spPr>
        <p:txBody>
          <a:bodyPr/>
          <a:lstStyle/>
          <a:p>
            <a:fld id="{395FFE17-1C7A-4C87-ACFA-94F5666BC176}" type="slidenum">
              <a:rPr lang="fr-FR" sz="1200" b="1" smtClean="0">
                <a:solidFill>
                  <a:schemeClr val="bg1"/>
                </a:solidFill>
              </a:rPr>
              <a:t>14</a:t>
            </a:fld>
            <a:endParaRPr lang="fr-FR" sz="1200" b="1">
              <a:solidFill>
                <a:schemeClr val="bg1"/>
              </a:solidFill>
            </a:endParaRPr>
          </a:p>
        </p:txBody>
      </p:sp>
      <p:sp>
        <p:nvSpPr>
          <p:cNvPr id="11" name="Espace réservé du numéro de diapositive 10">
            <a:extLst>
              <a:ext uri="{FF2B5EF4-FFF2-40B4-BE49-F238E27FC236}">
                <a16:creationId xmlns:a16="http://schemas.microsoft.com/office/drawing/2014/main" id="{41F61192-ABFA-CFBF-32C4-A4FFD515B3AD}"/>
              </a:ext>
            </a:extLst>
          </p:cNvPr>
          <p:cNvSpPr txBox="1">
            <a:spLocks/>
          </p:cNvSpPr>
          <p:nvPr/>
        </p:nvSpPr>
        <p:spPr>
          <a:xfrm>
            <a:off x="11297710" y="6410002"/>
            <a:ext cx="683339" cy="365125"/>
          </a:xfrm>
          <a:prstGeom prst="rect">
            <a:avLst/>
          </a:prstGeom>
        </p:spPr>
        <p:txBody>
          <a:bodyPr vert="horz" lIns="91440" tIns="45720" rIns="91440" bIns="45720" rtlCol="0" anchor="ctr"/>
          <a:lstStyle>
            <a:defPPr>
              <a:defRPr lang="en-US"/>
            </a:defPPr>
            <a:lvl1pPr marL="0" algn="r" defTabSz="457200" rtl="0" eaLnBrk="1" latinLnBrk="0" hangingPunct="1">
              <a:defRPr sz="900" kern="1200">
                <a:solidFill>
                  <a:schemeClr val="accent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395FFE17-1C7A-4C87-ACFA-94F5666BC176}" type="slidenum">
              <a:rPr lang="fr-FR" sz="1200" b="1" smtClean="0">
                <a:solidFill>
                  <a:srgbClr val="2B79B3"/>
                </a:solidFill>
              </a:rPr>
              <a:pPr/>
              <a:t>14</a:t>
            </a:fld>
            <a:endParaRPr lang="fr-FR" sz="1200" b="1" dirty="0">
              <a:solidFill>
                <a:srgbClr val="2B79B3"/>
              </a:solidFill>
            </a:endParaRPr>
          </a:p>
        </p:txBody>
      </p:sp>
    </p:spTree>
    <p:extLst>
      <p:ext uri="{BB962C8B-B14F-4D97-AF65-F5344CB8AC3E}">
        <p14:creationId xmlns:p14="http://schemas.microsoft.com/office/powerpoint/2010/main" val="24709244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3C25004-35F3-4942-1F2A-48BDA831770F}"/>
              </a:ext>
            </a:extLst>
          </p:cNvPr>
          <p:cNvSpPr>
            <a:spLocks noGrp="1"/>
          </p:cNvSpPr>
          <p:nvPr>
            <p:ph type="title"/>
          </p:nvPr>
        </p:nvSpPr>
        <p:spPr>
          <a:xfrm>
            <a:off x="972603" y="5049358"/>
            <a:ext cx="5919998" cy="1176859"/>
          </a:xfrm>
        </p:spPr>
        <p:txBody>
          <a:bodyPr vert="horz" lIns="91440" tIns="45720" rIns="91440" bIns="45720" rtlCol="0" anchor="b">
            <a:normAutofit fontScale="90000"/>
          </a:bodyPr>
          <a:lstStyle/>
          <a:p>
            <a:pPr algn="justLow" defTabSz="899320">
              <a:lnSpc>
                <a:spcPct val="80000"/>
              </a:lnSpc>
              <a:spcAft>
                <a:spcPts val="529"/>
              </a:spcAft>
              <a:buClr>
                <a:srgbClr val="000000"/>
              </a:buClr>
            </a:pPr>
            <a:br>
              <a:rPr lang="fr-FR" sz="1400" dirty="0">
                <a:latin typeface="Georgia" pitchFamily="18" charset="0"/>
              </a:rPr>
            </a:br>
            <a:br>
              <a:rPr lang="fr-FR" sz="1400" dirty="0">
                <a:solidFill>
                  <a:srgbClr val="3172C4"/>
                </a:solidFill>
                <a:latin typeface="Georgia" pitchFamily="18" charset="0"/>
              </a:rPr>
            </a:br>
            <a:br>
              <a:rPr lang="fr-FR" sz="1300" dirty="0">
                <a:effectLst/>
              </a:rPr>
            </a:br>
            <a:r>
              <a:rPr lang="fr-FR" sz="1300" dirty="0">
                <a:solidFill>
                  <a:schemeClr val="bg1"/>
                </a:solidFill>
              </a:rPr>
              <a:t>Nous avons été nommés commissaire aux comptes de l’association par votre assemblée générale en date du 20/11/2015. La date de clôture du dernier exercice couvert par notre mandat est le 31/12/2021. </a:t>
            </a:r>
            <a:br>
              <a:rPr lang="fr-FR" sz="1300" dirty="0">
                <a:solidFill>
                  <a:schemeClr val="bg1"/>
                </a:solidFill>
              </a:rPr>
            </a:br>
            <a:endParaRPr lang="en-US" sz="1300" kern="1200" dirty="0">
              <a:latin typeface="+mj-lt"/>
              <a:ea typeface="+mj-ea"/>
              <a:cs typeface="+mj-cs"/>
            </a:endParaRPr>
          </a:p>
        </p:txBody>
      </p:sp>
      <p:pic>
        <p:nvPicPr>
          <p:cNvPr id="11" name="Espace réservé du contenu 4">
            <a:extLst>
              <a:ext uri="{FF2B5EF4-FFF2-40B4-BE49-F238E27FC236}">
                <a16:creationId xmlns:a16="http://schemas.microsoft.com/office/drawing/2014/main" id="{0EC94ECA-3FDA-D05A-56F0-A004397A884C}"/>
              </a:ext>
            </a:extLst>
          </p:cNvPr>
          <p:cNvPicPr>
            <a:picLocks noGrp="1" noChangeAspect="1"/>
          </p:cNvPicPr>
          <p:nvPr>
            <p:ph idx="1"/>
          </p:nvPr>
        </p:nvPicPr>
        <p:blipFill>
          <a:blip r:embed="rId2"/>
          <a:stretch>
            <a:fillRect/>
          </a:stretch>
        </p:blipFill>
        <p:spPr>
          <a:xfrm rot="10800000">
            <a:off x="200422" y="855723"/>
            <a:ext cx="3173094" cy="3331471"/>
          </a:xfrm>
          <a:prstGeom prst="rect">
            <a:avLst/>
          </a:prstGeom>
        </p:spPr>
      </p:pic>
      <p:grpSp>
        <p:nvGrpSpPr>
          <p:cNvPr id="3" name="Group 7">
            <a:extLst>
              <a:ext uri="{FF2B5EF4-FFF2-40B4-BE49-F238E27FC236}">
                <a16:creationId xmlns:a16="http://schemas.microsoft.com/office/drawing/2014/main" id="{CE11E563-6D72-C750-B6AF-8B94FE9A8E99}"/>
              </a:ext>
            </a:extLst>
          </p:cNvPr>
          <p:cNvGrpSpPr>
            <a:grpSpLocks/>
          </p:cNvGrpSpPr>
          <p:nvPr/>
        </p:nvGrpSpPr>
        <p:grpSpPr bwMode="auto">
          <a:xfrm>
            <a:off x="10787084" y="5794217"/>
            <a:ext cx="936000" cy="864000"/>
            <a:chOff x="2082" y="11595"/>
            <a:chExt cx="1417" cy="1417"/>
          </a:xfrm>
        </p:grpSpPr>
        <p:sp>
          <p:nvSpPr>
            <p:cNvPr id="4" name="Rectangle 8">
              <a:extLst>
                <a:ext uri="{FF2B5EF4-FFF2-40B4-BE49-F238E27FC236}">
                  <a16:creationId xmlns:a16="http://schemas.microsoft.com/office/drawing/2014/main" id="{DA4967C1-C8AA-A87C-B4EE-2E54F1749D6E}"/>
                </a:ext>
              </a:extLst>
            </p:cNvPr>
            <p:cNvSpPr>
              <a:spLocks noChangeArrowheads="1"/>
            </p:cNvSpPr>
            <p:nvPr/>
          </p:nvSpPr>
          <p:spPr bwMode="auto">
            <a:xfrm>
              <a:off x="2082" y="11595"/>
              <a:ext cx="1417" cy="1417"/>
            </a:xfrm>
            <a:prstGeom prst="rect">
              <a:avLst/>
            </a:prstGeom>
            <a:solidFill>
              <a:srgbClr val="808080"/>
            </a:solidFill>
            <a:ln>
              <a:noFill/>
            </a:ln>
            <a:extLst>
              <a:ext uri="{91240B29-F687-4F45-9708-019B960494DF}">
                <a14:hiddenLine xmlns:a14="http://schemas.microsoft.com/office/drawing/2010/main" w="152400">
                  <a:solidFill>
                    <a:srgbClr val="000000"/>
                  </a:solidFill>
                  <a:miter lim="800000"/>
                  <a:headEnd/>
                  <a:tailEnd/>
                </a14:hiddenLine>
              </a:ext>
            </a:extLst>
          </p:spPr>
          <p:txBody>
            <a:bodyPr/>
            <a:lstStyle>
              <a:lvl1pPr>
                <a:spcAft>
                  <a:spcPts val="600"/>
                </a:spcAft>
                <a:buClr>
                  <a:srgbClr val="000000"/>
                </a:buClr>
                <a:buFont typeface="Wingdings" panose="05000000000000000000" pitchFamily="2" charset="2"/>
                <a:buChar char="•"/>
                <a:defRPr sz="1300">
                  <a:solidFill>
                    <a:schemeClr val="tx1"/>
                  </a:solidFill>
                  <a:latin typeface="Georgia" panose="02040502050405020303" pitchFamily="18" charset="0"/>
                </a:defRPr>
              </a:lvl1pPr>
              <a:lvl2pPr marL="742950" indent="-285750">
                <a:spcAft>
                  <a:spcPts val="600"/>
                </a:spcAft>
                <a:buClr>
                  <a:srgbClr val="000000"/>
                </a:buClr>
                <a:buFont typeface="Times New Roman" panose="02020603050405020304" pitchFamily="18" charset="0"/>
                <a:buChar char="•"/>
                <a:defRPr sz="1300">
                  <a:solidFill>
                    <a:schemeClr val="tx1"/>
                  </a:solidFill>
                  <a:latin typeface="Georgia" panose="02040502050405020303" pitchFamily="18" charset="0"/>
                </a:defRPr>
              </a:lvl2pPr>
              <a:lvl3pPr marL="1143000" indent="-228600">
                <a:spcAft>
                  <a:spcPts val="600"/>
                </a:spcAft>
                <a:buClr>
                  <a:srgbClr val="000000"/>
                </a:buClr>
                <a:buFont typeface="Arial" panose="020B0604020202020204" pitchFamily="34" charset="0"/>
                <a:buChar char="-"/>
                <a:defRPr sz="1300">
                  <a:solidFill>
                    <a:schemeClr val="tx1"/>
                  </a:solidFill>
                  <a:latin typeface="Georgia" panose="02040502050405020303" pitchFamily="18" charset="0"/>
                </a:defRPr>
              </a:lvl3pPr>
              <a:lvl4pPr marL="1600200" indent="-228600">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4pPr>
              <a:lvl5pPr marL="2057400" indent="-228600">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5pPr>
              <a:lvl6pPr marL="25146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6pPr>
              <a:lvl7pPr marL="29718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7pPr>
              <a:lvl8pPr marL="34290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8pPr>
              <a:lvl9pPr marL="38862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9pPr>
            </a:lstStyle>
            <a:p>
              <a:pPr eaLnBrk="1" hangingPunct="1">
                <a:spcAft>
                  <a:spcPct val="0"/>
                </a:spcAft>
                <a:buClrTx/>
                <a:buFontTx/>
                <a:buNone/>
              </a:pPr>
              <a:endParaRPr lang="fr-FR" altLang="fr-FR" sz="971">
                <a:latin typeface="Arial" panose="020B0604020202020204" pitchFamily="34" charset="0"/>
              </a:endParaRPr>
            </a:p>
          </p:txBody>
        </p:sp>
        <p:sp>
          <p:nvSpPr>
            <p:cNvPr id="7" name="Oval 9">
              <a:extLst>
                <a:ext uri="{FF2B5EF4-FFF2-40B4-BE49-F238E27FC236}">
                  <a16:creationId xmlns:a16="http://schemas.microsoft.com/office/drawing/2014/main" id="{018F6082-FACE-AFFF-1DA9-E9D772D9282A}"/>
                </a:ext>
              </a:extLst>
            </p:cNvPr>
            <p:cNvSpPr>
              <a:spLocks noChangeArrowheads="1"/>
            </p:cNvSpPr>
            <p:nvPr/>
          </p:nvSpPr>
          <p:spPr bwMode="auto">
            <a:xfrm>
              <a:off x="2182" y="11688"/>
              <a:ext cx="1206" cy="1206"/>
            </a:xfrm>
            <a:prstGeom prst="ellipse">
              <a:avLst/>
            </a:prstGeom>
            <a:solidFill>
              <a:srgbClr val="808080"/>
            </a:solidFill>
            <a:ln>
              <a:noFill/>
            </a:ln>
            <a:extLst>
              <a:ext uri="{91240B29-F687-4F45-9708-019B960494DF}">
                <a14:hiddenLine xmlns:a14="http://schemas.microsoft.com/office/drawing/2010/main" w="38100" algn="ctr">
                  <a:solidFill>
                    <a:srgbClr val="000000"/>
                  </a:solidFill>
                  <a:round/>
                  <a:headEnd/>
                  <a:tailEnd/>
                </a14:hiddenLine>
              </a:ext>
            </a:extLst>
          </p:spPr>
          <p:txBody>
            <a:bodyPr/>
            <a:lstStyle>
              <a:lvl1pPr>
                <a:spcAft>
                  <a:spcPts val="600"/>
                </a:spcAft>
                <a:buClr>
                  <a:srgbClr val="000000"/>
                </a:buClr>
                <a:buFont typeface="Wingdings" panose="05000000000000000000" pitchFamily="2" charset="2"/>
                <a:buChar char="•"/>
                <a:defRPr sz="1300">
                  <a:solidFill>
                    <a:schemeClr val="tx1"/>
                  </a:solidFill>
                  <a:latin typeface="Georgia" panose="02040502050405020303" pitchFamily="18" charset="0"/>
                </a:defRPr>
              </a:lvl1pPr>
              <a:lvl2pPr marL="742950" indent="-285750">
                <a:spcAft>
                  <a:spcPts val="600"/>
                </a:spcAft>
                <a:buClr>
                  <a:srgbClr val="000000"/>
                </a:buClr>
                <a:buFont typeface="Times New Roman" panose="02020603050405020304" pitchFamily="18" charset="0"/>
                <a:buChar char="•"/>
                <a:defRPr sz="1300">
                  <a:solidFill>
                    <a:schemeClr val="tx1"/>
                  </a:solidFill>
                  <a:latin typeface="Georgia" panose="02040502050405020303" pitchFamily="18" charset="0"/>
                </a:defRPr>
              </a:lvl2pPr>
              <a:lvl3pPr marL="1143000" indent="-228600">
                <a:spcAft>
                  <a:spcPts val="600"/>
                </a:spcAft>
                <a:buClr>
                  <a:srgbClr val="000000"/>
                </a:buClr>
                <a:buFont typeface="Arial" panose="020B0604020202020204" pitchFamily="34" charset="0"/>
                <a:buChar char="-"/>
                <a:defRPr sz="1300">
                  <a:solidFill>
                    <a:schemeClr val="tx1"/>
                  </a:solidFill>
                  <a:latin typeface="Georgia" panose="02040502050405020303" pitchFamily="18" charset="0"/>
                </a:defRPr>
              </a:lvl3pPr>
              <a:lvl4pPr marL="1600200" indent="-228600">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4pPr>
              <a:lvl5pPr marL="2057400" indent="-228600">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5pPr>
              <a:lvl6pPr marL="25146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6pPr>
              <a:lvl7pPr marL="29718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7pPr>
              <a:lvl8pPr marL="34290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8pPr>
              <a:lvl9pPr marL="38862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9pPr>
            </a:lstStyle>
            <a:p>
              <a:pPr eaLnBrk="1" hangingPunct="1">
                <a:spcAft>
                  <a:spcPct val="0"/>
                </a:spcAft>
                <a:buClrTx/>
                <a:buFontTx/>
                <a:buNone/>
              </a:pPr>
              <a:endParaRPr lang="fr-FR" altLang="fr-FR" sz="971">
                <a:latin typeface="Arial" panose="020B0604020202020204" pitchFamily="34" charset="0"/>
              </a:endParaRPr>
            </a:p>
          </p:txBody>
        </p:sp>
        <p:sp>
          <p:nvSpPr>
            <p:cNvPr id="9" name="Freeform 10">
              <a:extLst>
                <a:ext uri="{FF2B5EF4-FFF2-40B4-BE49-F238E27FC236}">
                  <a16:creationId xmlns:a16="http://schemas.microsoft.com/office/drawing/2014/main" id="{5F87145F-6D66-D8BA-F369-1089D30E5B03}"/>
                </a:ext>
              </a:extLst>
            </p:cNvPr>
            <p:cNvSpPr>
              <a:spLocks/>
            </p:cNvSpPr>
            <p:nvPr/>
          </p:nvSpPr>
          <p:spPr bwMode="auto">
            <a:xfrm>
              <a:off x="2306" y="11919"/>
              <a:ext cx="823" cy="828"/>
            </a:xfrm>
            <a:custGeom>
              <a:avLst/>
              <a:gdLst>
                <a:gd name="T0" fmla="*/ 391 w 823"/>
                <a:gd name="T1" fmla="*/ 337 h 828"/>
                <a:gd name="T2" fmla="*/ 397 w 823"/>
                <a:gd name="T3" fmla="*/ 339 h 828"/>
                <a:gd name="T4" fmla="*/ 396 w 823"/>
                <a:gd name="T5" fmla="*/ 331 h 828"/>
                <a:gd name="T6" fmla="*/ 386 w 823"/>
                <a:gd name="T7" fmla="*/ 340 h 828"/>
                <a:gd name="T8" fmla="*/ 394 w 823"/>
                <a:gd name="T9" fmla="*/ 346 h 828"/>
                <a:gd name="T10" fmla="*/ 406 w 823"/>
                <a:gd name="T11" fmla="*/ 332 h 828"/>
                <a:gd name="T12" fmla="*/ 394 w 823"/>
                <a:gd name="T13" fmla="*/ 323 h 828"/>
                <a:gd name="T14" fmla="*/ 378 w 823"/>
                <a:gd name="T15" fmla="*/ 333 h 828"/>
                <a:gd name="T16" fmla="*/ 382 w 823"/>
                <a:gd name="T17" fmla="*/ 352 h 828"/>
                <a:gd name="T18" fmla="*/ 406 w 823"/>
                <a:gd name="T19" fmla="*/ 353 h 828"/>
                <a:gd name="T20" fmla="*/ 415 w 823"/>
                <a:gd name="T21" fmla="*/ 338 h 828"/>
                <a:gd name="T22" fmla="*/ 411 w 823"/>
                <a:gd name="T23" fmla="*/ 316 h 828"/>
                <a:gd name="T24" fmla="*/ 396 w 823"/>
                <a:gd name="T25" fmla="*/ 308 h 828"/>
                <a:gd name="T26" fmla="*/ 374 w 823"/>
                <a:gd name="T27" fmla="*/ 312 h 828"/>
                <a:gd name="T28" fmla="*/ 362 w 823"/>
                <a:gd name="T29" fmla="*/ 345 h 828"/>
                <a:gd name="T30" fmla="*/ 407 w 823"/>
                <a:gd name="T31" fmla="*/ 370 h 828"/>
                <a:gd name="T32" fmla="*/ 436 w 823"/>
                <a:gd name="T33" fmla="*/ 331 h 828"/>
                <a:gd name="T34" fmla="*/ 421 w 823"/>
                <a:gd name="T35" fmla="*/ 297 h 828"/>
                <a:gd name="T36" fmla="*/ 383 w 823"/>
                <a:gd name="T37" fmla="*/ 285 h 828"/>
                <a:gd name="T38" fmla="*/ 340 w 823"/>
                <a:gd name="T39" fmla="*/ 314 h 828"/>
                <a:gd name="T40" fmla="*/ 338 w 823"/>
                <a:gd name="T41" fmla="*/ 367 h 828"/>
                <a:gd name="T42" fmla="*/ 400 w 823"/>
                <a:gd name="T43" fmla="*/ 402 h 828"/>
                <a:gd name="T44" fmla="*/ 467 w 823"/>
                <a:gd name="T45" fmla="*/ 365 h 828"/>
                <a:gd name="T46" fmla="*/ 464 w 823"/>
                <a:gd name="T47" fmla="*/ 289 h 828"/>
                <a:gd name="T48" fmla="*/ 421 w 823"/>
                <a:gd name="T49" fmla="*/ 251 h 828"/>
                <a:gd name="T50" fmla="*/ 319 w 823"/>
                <a:gd name="T51" fmla="*/ 264 h 828"/>
                <a:gd name="T52" fmla="*/ 283 w 823"/>
                <a:gd name="T53" fmla="*/ 381 h 828"/>
                <a:gd name="T54" fmla="*/ 409 w 823"/>
                <a:gd name="T55" fmla="*/ 469 h 828"/>
                <a:gd name="T56" fmla="*/ 510 w 823"/>
                <a:gd name="T57" fmla="*/ 413 h 828"/>
                <a:gd name="T58" fmla="*/ 540 w 823"/>
                <a:gd name="T59" fmla="*/ 284 h 828"/>
                <a:gd name="T60" fmla="*/ 442 w 823"/>
                <a:gd name="T61" fmla="*/ 174 h 828"/>
                <a:gd name="T62" fmla="*/ 226 w 823"/>
                <a:gd name="T63" fmla="*/ 223 h 828"/>
                <a:gd name="T64" fmla="*/ 202 w 823"/>
                <a:gd name="T65" fmla="*/ 466 h 828"/>
                <a:gd name="T66" fmla="*/ 367 w 823"/>
                <a:gd name="T67" fmla="*/ 577 h 828"/>
                <a:gd name="T68" fmla="*/ 561 w 823"/>
                <a:gd name="T69" fmla="*/ 522 h 828"/>
                <a:gd name="T70" fmla="*/ 663 w 823"/>
                <a:gd name="T71" fmla="*/ 375 h 828"/>
                <a:gd name="T72" fmla="*/ 645 w 823"/>
                <a:gd name="T73" fmla="*/ 189 h 828"/>
                <a:gd name="T74" fmla="*/ 502 w 823"/>
                <a:gd name="T75" fmla="*/ 45 h 828"/>
                <a:gd name="T76" fmla="*/ 214 w 823"/>
                <a:gd name="T77" fmla="*/ 42 h 828"/>
                <a:gd name="T78" fmla="*/ 67 w 823"/>
                <a:gd name="T79" fmla="*/ 174 h 828"/>
                <a:gd name="T80" fmla="*/ 7 w 823"/>
                <a:gd name="T81" fmla="*/ 417 h 828"/>
                <a:gd name="T82" fmla="*/ 148 w 823"/>
                <a:gd name="T83" fmla="*/ 720 h 828"/>
                <a:gd name="T84" fmla="*/ 466 w 823"/>
                <a:gd name="T85" fmla="*/ 822 h 828"/>
                <a:gd name="T86" fmla="*/ 823 w 823"/>
                <a:gd name="T87" fmla="*/ 690 h 828"/>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823"/>
                <a:gd name="T133" fmla="*/ 0 h 828"/>
                <a:gd name="T134" fmla="*/ 823 w 823"/>
                <a:gd name="T135" fmla="*/ 828 h 828"/>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823" h="828">
                  <a:moveTo>
                    <a:pt x="391" y="337"/>
                  </a:moveTo>
                  <a:cubicBezTo>
                    <a:pt x="391" y="337"/>
                    <a:pt x="397" y="340"/>
                    <a:pt x="397" y="339"/>
                  </a:cubicBezTo>
                  <a:cubicBezTo>
                    <a:pt x="399" y="337"/>
                    <a:pt x="397" y="331"/>
                    <a:pt x="396" y="331"/>
                  </a:cubicBezTo>
                  <a:cubicBezTo>
                    <a:pt x="394" y="331"/>
                    <a:pt x="386" y="334"/>
                    <a:pt x="386" y="340"/>
                  </a:cubicBezTo>
                  <a:cubicBezTo>
                    <a:pt x="387" y="346"/>
                    <a:pt x="390" y="346"/>
                    <a:pt x="394" y="346"/>
                  </a:cubicBezTo>
                  <a:cubicBezTo>
                    <a:pt x="400" y="345"/>
                    <a:pt x="407" y="340"/>
                    <a:pt x="406" y="332"/>
                  </a:cubicBezTo>
                  <a:cubicBezTo>
                    <a:pt x="406" y="325"/>
                    <a:pt x="399" y="323"/>
                    <a:pt x="394" y="323"/>
                  </a:cubicBezTo>
                  <a:cubicBezTo>
                    <a:pt x="389" y="323"/>
                    <a:pt x="380" y="328"/>
                    <a:pt x="378" y="333"/>
                  </a:cubicBezTo>
                  <a:cubicBezTo>
                    <a:pt x="376" y="337"/>
                    <a:pt x="377" y="346"/>
                    <a:pt x="382" y="352"/>
                  </a:cubicBezTo>
                  <a:cubicBezTo>
                    <a:pt x="389" y="359"/>
                    <a:pt x="400" y="356"/>
                    <a:pt x="406" y="353"/>
                  </a:cubicBezTo>
                  <a:cubicBezTo>
                    <a:pt x="411" y="350"/>
                    <a:pt x="414" y="344"/>
                    <a:pt x="415" y="338"/>
                  </a:cubicBezTo>
                  <a:cubicBezTo>
                    <a:pt x="417" y="331"/>
                    <a:pt x="415" y="321"/>
                    <a:pt x="411" y="316"/>
                  </a:cubicBezTo>
                  <a:cubicBezTo>
                    <a:pt x="408" y="312"/>
                    <a:pt x="402" y="308"/>
                    <a:pt x="396" y="308"/>
                  </a:cubicBezTo>
                  <a:cubicBezTo>
                    <a:pt x="390" y="308"/>
                    <a:pt x="384" y="306"/>
                    <a:pt x="374" y="312"/>
                  </a:cubicBezTo>
                  <a:cubicBezTo>
                    <a:pt x="364" y="319"/>
                    <a:pt x="359" y="333"/>
                    <a:pt x="362" y="345"/>
                  </a:cubicBezTo>
                  <a:cubicBezTo>
                    <a:pt x="364" y="356"/>
                    <a:pt x="382" y="379"/>
                    <a:pt x="407" y="370"/>
                  </a:cubicBezTo>
                  <a:cubicBezTo>
                    <a:pt x="432" y="360"/>
                    <a:pt x="434" y="342"/>
                    <a:pt x="436" y="331"/>
                  </a:cubicBezTo>
                  <a:cubicBezTo>
                    <a:pt x="436" y="321"/>
                    <a:pt x="432" y="306"/>
                    <a:pt x="421" y="297"/>
                  </a:cubicBezTo>
                  <a:cubicBezTo>
                    <a:pt x="410" y="287"/>
                    <a:pt x="395" y="284"/>
                    <a:pt x="383" y="285"/>
                  </a:cubicBezTo>
                  <a:cubicBezTo>
                    <a:pt x="365" y="286"/>
                    <a:pt x="349" y="299"/>
                    <a:pt x="340" y="314"/>
                  </a:cubicBezTo>
                  <a:cubicBezTo>
                    <a:pt x="331" y="329"/>
                    <a:pt x="331" y="350"/>
                    <a:pt x="338" y="367"/>
                  </a:cubicBezTo>
                  <a:cubicBezTo>
                    <a:pt x="347" y="383"/>
                    <a:pt x="370" y="401"/>
                    <a:pt x="400" y="402"/>
                  </a:cubicBezTo>
                  <a:cubicBezTo>
                    <a:pt x="429" y="402"/>
                    <a:pt x="454" y="389"/>
                    <a:pt x="467" y="365"/>
                  </a:cubicBezTo>
                  <a:cubicBezTo>
                    <a:pt x="479" y="341"/>
                    <a:pt x="474" y="306"/>
                    <a:pt x="464" y="289"/>
                  </a:cubicBezTo>
                  <a:cubicBezTo>
                    <a:pt x="455" y="272"/>
                    <a:pt x="438" y="259"/>
                    <a:pt x="421" y="251"/>
                  </a:cubicBezTo>
                  <a:cubicBezTo>
                    <a:pt x="405" y="243"/>
                    <a:pt x="355" y="231"/>
                    <a:pt x="319" y="264"/>
                  </a:cubicBezTo>
                  <a:cubicBezTo>
                    <a:pt x="283" y="297"/>
                    <a:pt x="268" y="333"/>
                    <a:pt x="283" y="381"/>
                  </a:cubicBezTo>
                  <a:cubicBezTo>
                    <a:pt x="298" y="429"/>
                    <a:pt x="355" y="475"/>
                    <a:pt x="409" y="469"/>
                  </a:cubicBezTo>
                  <a:cubicBezTo>
                    <a:pt x="463" y="463"/>
                    <a:pt x="487" y="442"/>
                    <a:pt x="510" y="413"/>
                  </a:cubicBezTo>
                  <a:cubicBezTo>
                    <a:pt x="533" y="385"/>
                    <a:pt x="551" y="331"/>
                    <a:pt x="540" y="284"/>
                  </a:cubicBezTo>
                  <a:cubicBezTo>
                    <a:pt x="529" y="237"/>
                    <a:pt x="506" y="201"/>
                    <a:pt x="442" y="174"/>
                  </a:cubicBezTo>
                  <a:cubicBezTo>
                    <a:pt x="378" y="145"/>
                    <a:pt x="285" y="165"/>
                    <a:pt x="226" y="223"/>
                  </a:cubicBezTo>
                  <a:cubicBezTo>
                    <a:pt x="167" y="282"/>
                    <a:pt x="169" y="409"/>
                    <a:pt x="202" y="466"/>
                  </a:cubicBezTo>
                  <a:cubicBezTo>
                    <a:pt x="235" y="523"/>
                    <a:pt x="285" y="560"/>
                    <a:pt x="367" y="577"/>
                  </a:cubicBezTo>
                  <a:cubicBezTo>
                    <a:pt x="449" y="593"/>
                    <a:pt x="506" y="557"/>
                    <a:pt x="561" y="522"/>
                  </a:cubicBezTo>
                  <a:cubicBezTo>
                    <a:pt x="615" y="486"/>
                    <a:pt x="653" y="418"/>
                    <a:pt x="663" y="375"/>
                  </a:cubicBezTo>
                  <a:cubicBezTo>
                    <a:pt x="678" y="332"/>
                    <a:pt x="670" y="238"/>
                    <a:pt x="645" y="189"/>
                  </a:cubicBezTo>
                  <a:cubicBezTo>
                    <a:pt x="620" y="138"/>
                    <a:pt x="587" y="86"/>
                    <a:pt x="502" y="45"/>
                  </a:cubicBezTo>
                  <a:cubicBezTo>
                    <a:pt x="420" y="4"/>
                    <a:pt x="295" y="0"/>
                    <a:pt x="214" y="42"/>
                  </a:cubicBezTo>
                  <a:cubicBezTo>
                    <a:pt x="133" y="84"/>
                    <a:pt x="110" y="109"/>
                    <a:pt x="67" y="174"/>
                  </a:cubicBezTo>
                  <a:cubicBezTo>
                    <a:pt x="24" y="239"/>
                    <a:pt x="0" y="330"/>
                    <a:pt x="7" y="417"/>
                  </a:cubicBezTo>
                  <a:cubicBezTo>
                    <a:pt x="7" y="504"/>
                    <a:pt x="58" y="645"/>
                    <a:pt x="148" y="720"/>
                  </a:cubicBezTo>
                  <a:cubicBezTo>
                    <a:pt x="238" y="795"/>
                    <a:pt x="325" y="828"/>
                    <a:pt x="466" y="822"/>
                  </a:cubicBezTo>
                  <a:cubicBezTo>
                    <a:pt x="607" y="816"/>
                    <a:pt x="787" y="729"/>
                    <a:pt x="823" y="690"/>
                  </a:cubicBezTo>
                </a:path>
              </a:pathLst>
            </a:custGeom>
            <a:noFill/>
            <a:ln w="22225">
              <a:solidFill>
                <a:srgbClr val="FFFFFF"/>
              </a:solidFill>
              <a:round/>
              <a:headEnd/>
              <a:tailEnd/>
            </a:ln>
            <a:extLst>
              <a:ext uri="{909E8E84-426E-40DD-AFC4-6F175D3DCCD1}">
                <a14:hiddenFill xmlns:a14="http://schemas.microsoft.com/office/drawing/2010/main">
                  <a:solidFill>
                    <a:srgbClr val="FFFFFF"/>
                  </a:solidFill>
                </a14:hiddenFill>
              </a:ext>
            </a:extLst>
          </p:spPr>
          <p:txBody>
            <a:bodyPr/>
            <a:lstStyle/>
            <a:p>
              <a:endParaRPr lang="fr-FR"/>
            </a:p>
          </p:txBody>
        </p:sp>
        <p:sp>
          <p:nvSpPr>
            <p:cNvPr id="10" name="Freeform 11">
              <a:extLst>
                <a:ext uri="{FF2B5EF4-FFF2-40B4-BE49-F238E27FC236}">
                  <a16:creationId xmlns:a16="http://schemas.microsoft.com/office/drawing/2014/main" id="{D0185D12-F63B-ED4C-BB46-CAD5780BCDA8}"/>
                </a:ext>
              </a:extLst>
            </p:cNvPr>
            <p:cNvSpPr>
              <a:spLocks/>
            </p:cNvSpPr>
            <p:nvPr/>
          </p:nvSpPr>
          <p:spPr bwMode="auto">
            <a:xfrm rot="-5400000">
              <a:off x="2449" y="11973"/>
              <a:ext cx="1106" cy="617"/>
            </a:xfrm>
            <a:custGeom>
              <a:avLst/>
              <a:gdLst>
                <a:gd name="T0" fmla="*/ 0 w 1536"/>
                <a:gd name="T1" fmla="*/ 2 h 793"/>
                <a:gd name="T2" fmla="*/ 1 w 1536"/>
                <a:gd name="T3" fmla="*/ 2 h 793"/>
                <a:gd name="T4" fmla="*/ 1 w 1536"/>
                <a:gd name="T5" fmla="*/ 2 h 793"/>
                <a:gd name="T6" fmla="*/ 1 w 1536"/>
                <a:gd name="T7" fmla="*/ 2 h 793"/>
                <a:gd name="T8" fmla="*/ 1 w 1536"/>
                <a:gd name="T9" fmla="*/ 2 h 793"/>
                <a:gd name="T10" fmla="*/ 1 w 1536"/>
                <a:gd name="T11" fmla="*/ 2 h 793"/>
                <a:gd name="T12" fmla="*/ 0 w 1536"/>
                <a:gd name="T13" fmla="*/ 2 h 793"/>
                <a:gd name="T14" fmla="*/ 0 60000 65536"/>
                <a:gd name="T15" fmla="*/ 0 60000 65536"/>
                <a:gd name="T16" fmla="*/ 0 60000 65536"/>
                <a:gd name="T17" fmla="*/ 0 60000 65536"/>
                <a:gd name="T18" fmla="*/ 0 60000 65536"/>
                <a:gd name="T19" fmla="*/ 0 60000 65536"/>
                <a:gd name="T20" fmla="*/ 0 60000 65536"/>
                <a:gd name="T21" fmla="*/ 0 w 1536"/>
                <a:gd name="T22" fmla="*/ 0 h 793"/>
                <a:gd name="T23" fmla="*/ 1536 w 1536"/>
                <a:gd name="T24" fmla="*/ 793 h 793"/>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36" h="793">
                  <a:moveTo>
                    <a:pt x="0" y="4"/>
                  </a:moveTo>
                  <a:cubicBezTo>
                    <a:pt x="81" y="3"/>
                    <a:pt x="159" y="0"/>
                    <a:pt x="267" y="4"/>
                  </a:cubicBezTo>
                  <a:cubicBezTo>
                    <a:pt x="423" y="202"/>
                    <a:pt x="590" y="271"/>
                    <a:pt x="771" y="271"/>
                  </a:cubicBezTo>
                  <a:cubicBezTo>
                    <a:pt x="952" y="271"/>
                    <a:pt x="1146" y="194"/>
                    <a:pt x="1293" y="2"/>
                  </a:cubicBezTo>
                  <a:cubicBezTo>
                    <a:pt x="1393" y="2"/>
                    <a:pt x="1536" y="3"/>
                    <a:pt x="1530" y="4"/>
                  </a:cubicBezTo>
                  <a:cubicBezTo>
                    <a:pt x="1441" y="129"/>
                    <a:pt x="1140" y="609"/>
                    <a:pt x="780" y="793"/>
                  </a:cubicBezTo>
                  <a:cubicBezTo>
                    <a:pt x="417" y="612"/>
                    <a:pt x="27" y="45"/>
                    <a:pt x="0" y="4"/>
                  </a:cubicBezTo>
                  <a:close/>
                </a:path>
              </a:pathLst>
            </a:custGeom>
            <a:solidFill>
              <a:srgbClr val="0070C0"/>
            </a:solidFill>
            <a:ln>
              <a:noFill/>
            </a:ln>
            <a:extLst>
              <a:ext uri="{91240B29-F687-4F45-9708-019B960494DF}">
                <a14:hiddenLine xmlns:a14="http://schemas.microsoft.com/office/drawing/2010/main" w="3175">
                  <a:solidFill>
                    <a:srgbClr val="000000"/>
                  </a:solidFill>
                  <a:round/>
                  <a:headEnd/>
                  <a:tailEnd/>
                </a14:hiddenLine>
              </a:ext>
            </a:extLst>
          </p:spPr>
          <p:txBody>
            <a:bodyPr/>
            <a:lstStyle/>
            <a:p>
              <a:endParaRPr lang="fr-FR"/>
            </a:p>
          </p:txBody>
        </p:sp>
      </p:grpSp>
      <p:sp>
        <p:nvSpPr>
          <p:cNvPr id="23" name="ZoneTexte 22">
            <a:extLst>
              <a:ext uri="{FF2B5EF4-FFF2-40B4-BE49-F238E27FC236}">
                <a16:creationId xmlns:a16="http://schemas.microsoft.com/office/drawing/2014/main" id="{DEEF548F-C8C8-6FCD-87D2-2739F7768F7B}"/>
              </a:ext>
            </a:extLst>
          </p:cNvPr>
          <p:cNvSpPr txBox="1"/>
          <p:nvPr/>
        </p:nvSpPr>
        <p:spPr>
          <a:xfrm>
            <a:off x="4644245" y="2290822"/>
            <a:ext cx="3922240" cy="3729753"/>
          </a:xfrm>
          <a:prstGeom prst="rect">
            <a:avLst/>
          </a:prstGeom>
          <a:solidFill>
            <a:schemeClr val="bg1"/>
          </a:solidFill>
        </p:spPr>
        <p:txBody>
          <a:bodyPr wrap="square" rtlCol="0">
            <a:spAutoFit/>
          </a:bodyPr>
          <a:lstStyle/>
          <a:p>
            <a:pPr marL="914400" indent="-914400">
              <a:spcBef>
                <a:spcPts val="600"/>
              </a:spcBef>
              <a:buAutoNum type="arabicPlain"/>
            </a:pPr>
            <a:endParaRPr lang="fr-FR" sz="4000" dirty="0">
              <a:solidFill>
                <a:schemeClr val="accent2">
                  <a:lumMod val="75000"/>
                </a:schemeClr>
              </a:solidFill>
              <a:latin typeface="Bahnschrift SemiLight SemiConde" panose="020B0502040204020203" pitchFamily="34" charset="0"/>
            </a:endParaRPr>
          </a:p>
          <a:p>
            <a:pPr>
              <a:spcBef>
                <a:spcPts val="600"/>
              </a:spcBef>
            </a:pPr>
            <a:r>
              <a:rPr lang="fr-FR" sz="4400" dirty="0">
                <a:solidFill>
                  <a:schemeClr val="accent2">
                    <a:lumMod val="75000"/>
                  </a:schemeClr>
                </a:solidFill>
                <a:latin typeface="Bahnschrift SemiLight SemiConde" panose="020B0502040204020203" pitchFamily="34" charset="0"/>
              </a:rPr>
              <a:t>LES POINTS</a:t>
            </a:r>
          </a:p>
          <a:p>
            <a:pPr>
              <a:spcBef>
                <a:spcPts val="600"/>
              </a:spcBef>
            </a:pPr>
            <a:r>
              <a:rPr lang="fr-FR" sz="4400" dirty="0">
                <a:solidFill>
                  <a:schemeClr val="accent2">
                    <a:lumMod val="75000"/>
                  </a:schemeClr>
                </a:solidFill>
                <a:latin typeface="Bahnschrift SemiLight SemiConde" panose="020B0502040204020203" pitchFamily="34" charset="0"/>
              </a:rPr>
              <a:t>D’AUDIT</a:t>
            </a:r>
          </a:p>
          <a:p>
            <a:pPr>
              <a:spcBef>
                <a:spcPts val="600"/>
              </a:spcBef>
            </a:pPr>
            <a:endParaRPr lang="fr-FR" sz="4400" dirty="0">
              <a:solidFill>
                <a:schemeClr val="accent2">
                  <a:lumMod val="75000"/>
                </a:schemeClr>
              </a:solidFill>
              <a:latin typeface="Bahnschrift SemiLight SemiConde" panose="020B0502040204020203" pitchFamily="34" charset="0"/>
            </a:endParaRPr>
          </a:p>
          <a:p>
            <a:pPr>
              <a:spcBef>
                <a:spcPts val="600"/>
              </a:spcBef>
            </a:pPr>
            <a:endParaRPr lang="fr-FR" sz="4400" dirty="0">
              <a:solidFill>
                <a:schemeClr val="accent2">
                  <a:lumMod val="75000"/>
                </a:schemeClr>
              </a:solidFill>
              <a:latin typeface="Bahnschrift SemiLight SemiConde" panose="020B0502040204020203" pitchFamily="34" charset="0"/>
            </a:endParaRPr>
          </a:p>
        </p:txBody>
      </p:sp>
      <p:sp>
        <p:nvSpPr>
          <p:cNvPr id="6" name="ZoneTexte 5">
            <a:extLst>
              <a:ext uri="{FF2B5EF4-FFF2-40B4-BE49-F238E27FC236}">
                <a16:creationId xmlns:a16="http://schemas.microsoft.com/office/drawing/2014/main" id="{E9D4C8C0-E5AB-07D7-0F58-3036A0DA42F3}"/>
              </a:ext>
            </a:extLst>
          </p:cNvPr>
          <p:cNvSpPr txBox="1"/>
          <p:nvPr/>
        </p:nvSpPr>
        <p:spPr>
          <a:xfrm>
            <a:off x="3373516" y="1450593"/>
            <a:ext cx="6108568" cy="840230"/>
          </a:xfrm>
          <a:prstGeom prst="rect">
            <a:avLst/>
          </a:prstGeom>
          <a:noFill/>
        </p:spPr>
        <p:txBody>
          <a:bodyPr wrap="square">
            <a:spAutoFit/>
          </a:bodyPr>
          <a:lstStyle/>
          <a:p>
            <a:pPr marL="0" marR="0" lvl="0" indent="0" algn="l" defTabSz="914400" rtl="0" eaLnBrk="0" fontAlgn="base" latinLnBrk="0" hangingPunct="0">
              <a:lnSpc>
                <a:spcPct val="90000"/>
              </a:lnSpc>
              <a:spcBef>
                <a:spcPct val="0"/>
              </a:spcBef>
              <a:spcAft>
                <a:spcPct val="0"/>
              </a:spcAft>
              <a:buClrTx/>
              <a:buSzTx/>
              <a:buFontTx/>
              <a:buNone/>
              <a:tabLst/>
              <a:defRPr/>
            </a:pPr>
            <a:r>
              <a:rPr lang="en-US" sz="5400" b="1" kern="0" dirty="0">
                <a:solidFill>
                  <a:schemeClr val="accent2">
                    <a:lumMod val="75000"/>
                  </a:schemeClr>
                </a:solidFill>
                <a:latin typeface="Bahnschrift SemiBold SemiConden" panose="020B0502040204020203" pitchFamily="34" charset="0"/>
                <a:ea typeface="+mj-ea"/>
                <a:cs typeface="+mj-cs"/>
              </a:rPr>
              <a:t>PARTIE 4</a:t>
            </a:r>
            <a:endParaRPr kumimoji="0" lang="en-US" sz="5400" b="1" i="0" u="none" strike="noStrike" kern="0" cap="none" spc="0" normalizeH="0" baseline="0" noProof="1">
              <a:ln>
                <a:noFill/>
              </a:ln>
              <a:solidFill>
                <a:schemeClr val="accent2">
                  <a:lumMod val="75000"/>
                </a:schemeClr>
              </a:solidFill>
              <a:effectLst/>
              <a:uLnTx/>
              <a:uFillTx/>
              <a:latin typeface="Bahnschrift SemiBold SemiConden" panose="020B0502040204020203" pitchFamily="34" charset="0"/>
              <a:ea typeface="+mj-ea"/>
              <a:cs typeface="+mj-cs"/>
            </a:endParaRPr>
          </a:p>
        </p:txBody>
      </p:sp>
      <p:sp>
        <p:nvSpPr>
          <p:cNvPr id="14" name="Espace réservé du numéro de diapositive 10">
            <a:extLst>
              <a:ext uri="{FF2B5EF4-FFF2-40B4-BE49-F238E27FC236}">
                <a16:creationId xmlns:a16="http://schemas.microsoft.com/office/drawing/2014/main" id="{94CDC40C-F241-1225-D86A-7A0295C626BE}"/>
              </a:ext>
            </a:extLst>
          </p:cNvPr>
          <p:cNvSpPr>
            <a:spLocks noGrp="1"/>
          </p:cNvSpPr>
          <p:nvPr>
            <p:ph type="sldNum" sz="quarter" idx="12"/>
          </p:nvPr>
        </p:nvSpPr>
        <p:spPr>
          <a:xfrm>
            <a:off x="11397973" y="6424150"/>
            <a:ext cx="683339" cy="365125"/>
          </a:xfrm>
        </p:spPr>
        <p:txBody>
          <a:bodyPr/>
          <a:lstStyle/>
          <a:p>
            <a:fld id="{395FFE17-1C7A-4C87-ACFA-94F5666BC176}" type="slidenum">
              <a:rPr lang="fr-FR" sz="1200" b="1" smtClean="0">
                <a:solidFill>
                  <a:schemeClr val="bg1"/>
                </a:solidFill>
              </a:rPr>
              <a:t>15</a:t>
            </a:fld>
            <a:endParaRPr lang="fr-FR" sz="1200" b="1">
              <a:solidFill>
                <a:schemeClr val="bg1"/>
              </a:solidFill>
            </a:endParaRPr>
          </a:p>
        </p:txBody>
      </p:sp>
    </p:spTree>
    <p:extLst>
      <p:ext uri="{BB962C8B-B14F-4D97-AF65-F5344CB8AC3E}">
        <p14:creationId xmlns:p14="http://schemas.microsoft.com/office/powerpoint/2010/main" val="24453093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3C25004-35F3-4942-1F2A-48BDA831770F}"/>
              </a:ext>
            </a:extLst>
          </p:cNvPr>
          <p:cNvSpPr>
            <a:spLocks noGrp="1"/>
          </p:cNvSpPr>
          <p:nvPr>
            <p:ph type="title"/>
          </p:nvPr>
        </p:nvSpPr>
        <p:spPr>
          <a:xfrm>
            <a:off x="1150286" y="501594"/>
            <a:ext cx="4790364" cy="1668424"/>
          </a:xfrm>
        </p:spPr>
        <p:txBody>
          <a:bodyPr vert="horz" lIns="91440" tIns="45720" rIns="91440" bIns="45720" rtlCol="0" anchor="b">
            <a:normAutofit/>
          </a:bodyPr>
          <a:lstStyle/>
          <a:p>
            <a:br>
              <a:rPr lang="fr-FR" sz="1600" dirty="0">
                <a:effectLst/>
              </a:rPr>
            </a:br>
            <a:endParaRPr lang="en-US" sz="4000" kern="1200" dirty="0">
              <a:latin typeface="+mj-lt"/>
              <a:ea typeface="+mj-ea"/>
              <a:cs typeface="+mj-cs"/>
            </a:endParaRPr>
          </a:p>
        </p:txBody>
      </p:sp>
      <p:sp>
        <p:nvSpPr>
          <p:cNvPr id="21" name="ZoneTexte 20">
            <a:extLst>
              <a:ext uri="{FF2B5EF4-FFF2-40B4-BE49-F238E27FC236}">
                <a16:creationId xmlns:a16="http://schemas.microsoft.com/office/drawing/2014/main" id="{C2C37495-405E-8A27-DBA8-26020ADE483C}"/>
              </a:ext>
            </a:extLst>
          </p:cNvPr>
          <p:cNvSpPr txBox="1"/>
          <p:nvPr/>
        </p:nvSpPr>
        <p:spPr>
          <a:xfrm>
            <a:off x="976705" y="606723"/>
            <a:ext cx="9845885" cy="339460"/>
          </a:xfrm>
          <a:prstGeom prst="rect">
            <a:avLst/>
          </a:prstGeom>
        </p:spPr>
        <p:txBody>
          <a:bodyPr lIns="80663" tIns="40332" rIns="80663" bIns="40332"/>
          <a:lstStyle>
            <a:defPPr>
              <a:defRPr lang="en-US"/>
            </a:defPPr>
            <a:lvl1pPr defTabSz="1018586" fontAlgn="auto">
              <a:spcAft>
                <a:spcPts val="0"/>
              </a:spcAft>
              <a:defRPr sz="1900" b="1" i="1">
                <a:solidFill>
                  <a:schemeClr val="accent1"/>
                </a:solidFill>
                <a:latin typeface="+mj-lt"/>
                <a:ea typeface="+mj-ea"/>
                <a:cs typeface="Arial" pitchFamily="34" charset="0"/>
              </a:defRPr>
            </a:lvl1pPr>
          </a:lstStyle>
          <a:p>
            <a:pPr defTabSz="899010">
              <a:defRPr/>
            </a:pPr>
            <a:r>
              <a:rPr lang="fr-FR" sz="2800" i="0" dirty="0">
                <a:solidFill>
                  <a:schemeClr val="accent2">
                    <a:lumMod val="75000"/>
                  </a:schemeClr>
                </a:solidFill>
                <a:latin typeface="Bahnschrift SemiLight SemiConde" panose="020B0502040204020203" pitchFamily="34" charset="0"/>
              </a:rPr>
              <a:t>La comptabilité</a:t>
            </a:r>
          </a:p>
          <a:p>
            <a:pPr defTabSz="899010">
              <a:defRPr/>
            </a:pPr>
            <a:endParaRPr lang="fr-FR" sz="2400" i="0" dirty="0">
              <a:solidFill>
                <a:schemeClr val="accent2">
                  <a:lumMod val="75000"/>
                </a:schemeClr>
              </a:solidFill>
              <a:latin typeface="Bahnschrift SemiLight SemiConde" panose="020B0502040204020203" pitchFamily="34" charset="0"/>
            </a:endParaRPr>
          </a:p>
        </p:txBody>
      </p:sp>
      <p:pic>
        <p:nvPicPr>
          <p:cNvPr id="28" name="Espace réservé du contenu 26">
            <a:extLst>
              <a:ext uri="{FF2B5EF4-FFF2-40B4-BE49-F238E27FC236}">
                <a16:creationId xmlns:a16="http://schemas.microsoft.com/office/drawing/2014/main" id="{A7E0BAD5-81BF-070F-ED9F-3A1337ED4F7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10992008">
            <a:off x="394074" y="347039"/>
            <a:ext cx="689325" cy="874517"/>
          </a:xfrm>
          <a:prstGeom prst="rect">
            <a:avLst/>
          </a:prstGeom>
        </p:spPr>
      </p:pic>
      <p:sp>
        <p:nvSpPr>
          <p:cNvPr id="12" name="ZoneTexte 11">
            <a:extLst>
              <a:ext uri="{FF2B5EF4-FFF2-40B4-BE49-F238E27FC236}">
                <a16:creationId xmlns:a16="http://schemas.microsoft.com/office/drawing/2014/main" id="{E9A1C121-91FA-3664-E02E-2C57A037FF43}"/>
              </a:ext>
            </a:extLst>
          </p:cNvPr>
          <p:cNvSpPr txBox="1"/>
          <p:nvPr/>
        </p:nvSpPr>
        <p:spPr>
          <a:xfrm>
            <a:off x="882437" y="1628507"/>
            <a:ext cx="8164938" cy="523220"/>
          </a:xfrm>
          <a:prstGeom prst="rect">
            <a:avLst/>
          </a:prstGeom>
          <a:noFill/>
        </p:spPr>
        <p:txBody>
          <a:bodyPr wrap="square">
            <a:spAutoFit/>
          </a:bodyPr>
          <a:lstStyle/>
          <a:p>
            <a:pPr defTabSz="899010">
              <a:defRPr/>
            </a:pPr>
            <a:r>
              <a:rPr lang="fr-FR" sz="2800" b="1" dirty="0">
                <a:solidFill>
                  <a:srgbClr val="46A5E0"/>
                </a:solidFill>
                <a:latin typeface="Browallia New" panose="020B0502040204020203" pitchFamily="34" charset="-34"/>
                <a:ea typeface="+mj-ea"/>
                <a:cs typeface="Browallia New" panose="020B0502040204020203" pitchFamily="34" charset="-34"/>
              </a:rPr>
              <a:t>  </a:t>
            </a:r>
            <a:endParaRPr lang="fr-FR" sz="1800" dirty="0">
              <a:latin typeface="+mj-lt"/>
              <a:ea typeface="+mj-ea"/>
              <a:cs typeface="+mj-cs"/>
            </a:endParaRPr>
          </a:p>
        </p:txBody>
      </p:sp>
      <p:sp>
        <p:nvSpPr>
          <p:cNvPr id="9" name="Rectangle 8">
            <a:extLst>
              <a:ext uri="{FF2B5EF4-FFF2-40B4-BE49-F238E27FC236}">
                <a16:creationId xmlns:a16="http://schemas.microsoft.com/office/drawing/2014/main" id="{9AC69D55-F683-F770-F95E-8AB3E3583B6D}"/>
              </a:ext>
            </a:extLst>
          </p:cNvPr>
          <p:cNvSpPr/>
          <p:nvPr/>
        </p:nvSpPr>
        <p:spPr>
          <a:xfrm>
            <a:off x="738736" y="1368243"/>
            <a:ext cx="9449340" cy="4311565"/>
          </a:xfrm>
          <a:prstGeom prst="rect">
            <a:avLst/>
          </a:prstGeom>
        </p:spPr>
        <p:txBody>
          <a:bodyPr wrap="square">
            <a:spAutoFit/>
          </a:bodyPr>
          <a:lstStyle/>
          <a:p>
            <a:pPr marL="252146" indent="-252146" algn="just">
              <a:spcBef>
                <a:spcPct val="50000"/>
              </a:spcBef>
              <a:buClr>
                <a:srgbClr val="75B1B1"/>
              </a:buClr>
              <a:buFont typeface="Wingdings" panose="05000000000000000000" pitchFamily="2" charset="2"/>
              <a:buChar char="q"/>
              <a:defRPr/>
            </a:pPr>
            <a:r>
              <a:rPr lang="fr-FR" sz="1235" dirty="0"/>
              <a:t>Nos notes de synthèse des exercices précédents faisaient ressortir la nécessité de préciser les libellés de certaines écritures notamment ceux liés aux aides des clubs.</a:t>
            </a:r>
          </a:p>
          <a:p>
            <a:pPr algn="just">
              <a:spcBef>
                <a:spcPct val="50000"/>
              </a:spcBef>
              <a:buClr>
                <a:srgbClr val="75B1B1"/>
              </a:buClr>
              <a:defRPr/>
            </a:pPr>
            <a:r>
              <a:rPr lang="fr-FR" sz="1235" dirty="0"/>
              <a:t>Depuis l’exercice précédent, nous avons pu constater une amélioration des libellés avec notamment la mention des dates des évènements auxquels se rattachent les factures (date de concours, date de déplacements, etc.). Il est important que ce point d’amélioration soit maintenu au cours des prochains exercices.</a:t>
            </a:r>
          </a:p>
          <a:p>
            <a:pPr algn="just">
              <a:spcBef>
                <a:spcPct val="50000"/>
              </a:spcBef>
              <a:buClr>
                <a:srgbClr val="75B1B1"/>
              </a:buClr>
              <a:defRPr/>
            </a:pPr>
            <a:endParaRPr lang="fr-FR" sz="1400" b="1" dirty="0"/>
          </a:p>
          <a:p>
            <a:pPr marL="252146" indent="-252146" algn="just">
              <a:spcBef>
                <a:spcPct val="50000"/>
              </a:spcBef>
              <a:buClr>
                <a:srgbClr val="75B1B1"/>
              </a:buClr>
              <a:buFont typeface="Wingdings" panose="05000000000000000000" pitchFamily="2" charset="2"/>
              <a:buChar char="q"/>
              <a:defRPr/>
            </a:pPr>
            <a:r>
              <a:rPr lang="fr-FR" sz="1235" b="1" dirty="0"/>
              <a:t> </a:t>
            </a:r>
            <a:r>
              <a:rPr lang="fr-FR" sz="1235" dirty="0"/>
              <a:t>Nous vous rappelons que pour les aides versées aux clubs pour compétition, concours, formation et autres, un mode de comptabilisation a été arrêté qui consiste à enregistrer l’aide lors de la réalisation effective de l’évènement et non pas lors du vote du budget par la commission.</a:t>
            </a:r>
          </a:p>
          <a:p>
            <a:pPr marL="711611" indent="-236737" algn="just">
              <a:spcBef>
                <a:spcPct val="50000"/>
              </a:spcBef>
              <a:defRPr/>
            </a:pPr>
            <a:r>
              <a:rPr lang="fr-FR" sz="1235" dirty="0"/>
              <a:t>Ce mode  de comptabilisation facilite :</a:t>
            </a:r>
          </a:p>
          <a:p>
            <a:pPr marL="711611" indent="-236737" algn="just">
              <a:spcBef>
                <a:spcPct val="50000"/>
              </a:spcBef>
              <a:buFont typeface="Wingdings" panose="05000000000000000000" pitchFamily="2" charset="2"/>
              <a:buChar char="Ø"/>
              <a:defRPr/>
            </a:pPr>
            <a:r>
              <a:rPr lang="fr-FR" sz="1235" dirty="0"/>
              <a:t> la comparaison de 2 exercices comptables d’autant plus que la modification du plan comptable décidée en comité directeur, le 13 octobre 2017, concernant les aides à la compétition et les aides aux manifestations, permet une meilleure lisibilité ;</a:t>
            </a:r>
          </a:p>
          <a:p>
            <a:pPr marL="711611" indent="-236737" algn="just">
              <a:spcBef>
                <a:spcPct val="50000"/>
              </a:spcBef>
              <a:buFont typeface="Wingdings" panose="05000000000000000000" pitchFamily="2" charset="2"/>
              <a:buChar char="Ø"/>
              <a:defRPr/>
            </a:pPr>
            <a:r>
              <a:rPr lang="fr-FR" sz="1235" dirty="0"/>
              <a:t>La séparation des charges entre les 2 exercices.</a:t>
            </a:r>
          </a:p>
          <a:p>
            <a:pPr marL="711611" indent="-236737" algn="just">
              <a:spcBef>
                <a:spcPct val="50000"/>
              </a:spcBef>
              <a:buFont typeface="Wingdings" panose="05000000000000000000" pitchFamily="2" charset="2"/>
              <a:buChar char="Ø"/>
              <a:defRPr/>
            </a:pPr>
            <a:endParaRPr lang="fr-FR" sz="1235" dirty="0"/>
          </a:p>
          <a:p>
            <a:pPr marL="252146" indent="-252146" algn="just">
              <a:spcBef>
                <a:spcPct val="50000"/>
              </a:spcBef>
              <a:buClr>
                <a:srgbClr val="75B1B1"/>
              </a:buClr>
              <a:buFont typeface="Wingdings" panose="05000000000000000000" pitchFamily="2" charset="2"/>
              <a:buChar char="q"/>
              <a:defRPr/>
            </a:pPr>
            <a:r>
              <a:rPr lang="fr-FR" sz="1235" dirty="0"/>
              <a:t>La première version des comptes annuels, remis au commencement de nos travaux, a fait l’objet de notre part d’une demande d’ajustements qui a été acceptée pour la version définitive : proratisation de la subvention CDC et correction de certains tableaux de l’annexe.</a:t>
            </a:r>
          </a:p>
        </p:txBody>
      </p:sp>
      <p:sp>
        <p:nvSpPr>
          <p:cNvPr id="6" name="Espace réservé du numéro de diapositive 10">
            <a:extLst>
              <a:ext uri="{FF2B5EF4-FFF2-40B4-BE49-F238E27FC236}">
                <a16:creationId xmlns:a16="http://schemas.microsoft.com/office/drawing/2014/main" id="{1E74B8C9-18AA-801A-D50A-2A20C3F0F58F}"/>
              </a:ext>
            </a:extLst>
          </p:cNvPr>
          <p:cNvSpPr>
            <a:spLocks noGrp="1"/>
          </p:cNvSpPr>
          <p:nvPr>
            <p:ph type="sldNum" sz="quarter" idx="12"/>
          </p:nvPr>
        </p:nvSpPr>
        <p:spPr>
          <a:xfrm>
            <a:off x="11397973" y="6424150"/>
            <a:ext cx="683339" cy="365125"/>
          </a:xfrm>
        </p:spPr>
        <p:txBody>
          <a:bodyPr/>
          <a:lstStyle/>
          <a:p>
            <a:fld id="{395FFE17-1C7A-4C87-ACFA-94F5666BC176}" type="slidenum">
              <a:rPr lang="fr-FR" sz="1200" b="1" smtClean="0">
                <a:solidFill>
                  <a:srgbClr val="2B79B3"/>
                </a:solidFill>
              </a:rPr>
              <a:t>16</a:t>
            </a:fld>
            <a:endParaRPr lang="fr-FR" sz="1200" b="1">
              <a:solidFill>
                <a:srgbClr val="2B79B3"/>
              </a:solidFill>
            </a:endParaRPr>
          </a:p>
        </p:txBody>
      </p:sp>
    </p:spTree>
    <p:extLst>
      <p:ext uri="{BB962C8B-B14F-4D97-AF65-F5344CB8AC3E}">
        <p14:creationId xmlns:p14="http://schemas.microsoft.com/office/powerpoint/2010/main" val="39904974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3C25004-35F3-4942-1F2A-48BDA831770F}"/>
              </a:ext>
            </a:extLst>
          </p:cNvPr>
          <p:cNvSpPr>
            <a:spLocks noGrp="1"/>
          </p:cNvSpPr>
          <p:nvPr>
            <p:ph type="title"/>
          </p:nvPr>
        </p:nvSpPr>
        <p:spPr>
          <a:xfrm>
            <a:off x="1150286" y="501594"/>
            <a:ext cx="4790364" cy="1668424"/>
          </a:xfrm>
        </p:spPr>
        <p:txBody>
          <a:bodyPr vert="horz" lIns="91440" tIns="45720" rIns="91440" bIns="45720" rtlCol="0" anchor="b">
            <a:normAutofit/>
          </a:bodyPr>
          <a:lstStyle/>
          <a:p>
            <a:br>
              <a:rPr lang="fr-FR" sz="1600" dirty="0">
                <a:effectLst/>
              </a:rPr>
            </a:br>
            <a:endParaRPr lang="en-US" sz="4000" kern="1200" dirty="0">
              <a:latin typeface="+mj-lt"/>
              <a:ea typeface="+mj-ea"/>
              <a:cs typeface="+mj-cs"/>
            </a:endParaRPr>
          </a:p>
        </p:txBody>
      </p:sp>
      <p:sp>
        <p:nvSpPr>
          <p:cNvPr id="21" name="ZoneTexte 20">
            <a:extLst>
              <a:ext uri="{FF2B5EF4-FFF2-40B4-BE49-F238E27FC236}">
                <a16:creationId xmlns:a16="http://schemas.microsoft.com/office/drawing/2014/main" id="{C2C37495-405E-8A27-DBA8-26020ADE483C}"/>
              </a:ext>
            </a:extLst>
          </p:cNvPr>
          <p:cNvSpPr txBox="1"/>
          <p:nvPr/>
        </p:nvSpPr>
        <p:spPr>
          <a:xfrm>
            <a:off x="976705" y="606723"/>
            <a:ext cx="9845885" cy="339460"/>
          </a:xfrm>
          <a:prstGeom prst="rect">
            <a:avLst/>
          </a:prstGeom>
        </p:spPr>
        <p:txBody>
          <a:bodyPr lIns="80663" tIns="40332" rIns="80663" bIns="40332"/>
          <a:lstStyle>
            <a:defPPr>
              <a:defRPr lang="en-US"/>
            </a:defPPr>
            <a:lvl1pPr defTabSz="1018586" fontAlgn="auto">
              <a:spcAft>
                <a:spcPts val="0"/>
              </a:spcAft>
              <a:defRPr sz="1900" b="1" i="1">
                <a:solidFill>
                  <a:schemeClr val="accent1"/>
                </a:solidFill>
                <a:latin typeface="+mj-lt"/>
                <a:ea typeface="+mj-ea"/>
                <a:cs typeface="Arial" pitchFamily="34" charset="0"/>
              </a:defRPr>
            </a:lvl1pPr>
          </a:lstStyle>
          <a:p>
            <a:pPr defTabSz="899010">
              <a:defRPr/>
            </a:pPr>
            <a:r>
              <a:rPr lang="fr-FR" sz="2800" i="0" dirty="0">
                <a:solidFill>
                  <a:schemeClr val="accent2">
                    <a:lumMod val="75000"/>
                  </a:schemeClr>
                </a:solidFill>
                <a:latin typeface="Bahnschrift SemiLight SemiConde" panose="020B0502040204020203" pitchFamily="34" charset="0"/>
              </a:rPr>
              <a:t>Acompte versé</a:t>
            </a:r>
          </a:p>
          <a:p>
            <a:pPr defTabSz="899010">
              <a:defRPr/>
            </a:pPr>
            <a:endParaRPr lang="fr-FR" sz="2400" i="0" dirty="0">
              <a:solidFill>
                <a:schemeClr val="accent2">
                  <a:lumMod val="75000"/>
                </a:schemeClr>
              </a:solidFill>
              <a:latin typeface="Bahnschrift SemiLight SemiConde" panose="020B0502040204020203" pitchFamily="34" charset="0"/>
            </a:endParaRPr>
          </a:p>
        </p:txBody>
      </p:sp>
      <p:pic>
        <p:nvPicPr>
          <p:cNvPr id="28" name="Espace réservé du contenu 26">
            <a:extLst>
              <a:ext uri="{FF2B5EF4-FFF2-40B4-BE49-F238E27FC236}">
                <a16:creationId xmlns:a16="http://schemas.microsoft.com/office/drawing/2014/main" id="{A7E0BAD5-81BF-070F-ED9F-3A1337ED4F7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10992008">
            <a:off x="394074" y="347039"/>
            <a:ext cx="689325" cy="874517"/>
          </a:xfrm>
          <a:prstGeom prst="rect">
            <a:avLst/>
          </a:prstGeom>
        </p:spPr>
      </p:pic>
      <p:sp>
        <p:nvSpPr>
          <p:cNvPr id="12" name="ZoneTexte 11">
            <a:extLst>
              <a:ext uri="{FF2B5EF4-FFF2-40B4-BE49-F238E27FC236}">
                <a16:creationId xmlns:a16="http://schemas.microsoft.com/office/drawing/2014/main" id="{E9A1C121-91FA-3664-E02E-2C57A037FF43}"/>
              </a:ext>
            </a:extLst>
          </p:cNvPr>
          <p:cNvSpPr txBox="1"/>
          <p:nvPr/>
        </p:nvSpPr>
        <p:spPr>
          <a:xfrm>
            <a:off x="882437" y="1628507"/>
            <a:ext cx="8164938" cy="523220"/>
          </a:xfrm>
          <a:prstGeom prst="rect">
            <a:avLst/>
          </a:prstGeom>
          <a:noFill/>
        </p:spPr>
        <p:txBody>
          <a:bodyPr wrap="square">
            <a:spAutoFit/>
          </a:bodyPr>
          <a:lstStyle/>
          <a:p>
            <a:pPr defTabSz="899010">
              <a:defRPr/>
            </a:pPr>
            <a:r>
              <a:rPr lang="fr-FR" sz="2800" b="1" dirty="0">
                <a:solidFill>
                  <a:srgbClr val="46A5E0"/>
                </a:solidFill>
                <a:latin typeface="Browallia New" panose="020B0502040204020203" pitchFamily="34" charset="-34"/>
                <a:ea typeface="+mj-ea"/>
                <a:cs typeface="Browallia New" panose="020B0502040204020203" pitchFamily="34" charset="-34"/>
              </a:rPr>
              <a:t>  </a:t>
            </a:r>
            <a:endParaRPr lang="fr-FR" sz="1800" dirty="0">
              <a:latin typeface="+mj-lt"/>
              <a:ea typeface="+mj-ea"/>
              <a:cs typeface="+mj-cs"/>
            </a:endParaRPr>
          </a:p>
        </p:txBody>
      </p:sp>
      <p:sp>
        <p:nvSpPr>
          <p:cNvPr id="9" name="Rectangle 8">
            <a:extLst>
              <a:ext uri="{FF2B5EF4-FFF2-40B4-BE49-F238E27FC236}">
                <a16:creationId xmlns:a16="http://schemas.microsoft.com/office/drawing/2014/main" id="{9AC69D55-F683-F770-F95E-8AB3E3583B6D}"/>
              </a:ext>
            </a:extLst>
          </p:cNvPr>
          <p:cNvSpPr/>
          <p:nvPr/>
        </p:nvSpPr>
        <p:spPr>
          <a:xfrm>
            <a:off x="882437" y="1890117"/>
            <a:ext cx="9449340" cy="2477986"/>
          </a:xfrm>
          <a:prstGeom prst="rect">
            <a:avLst/>
          </a:prstGeom>
        </p:spPr>
        <p:txBody>
          <a:bodyPr wrap="square">
            <a:spAutoFit/>
          </a:bodyPr>
          <a:lstStyle/>
          <a:p>
            <a:pPr algn="just">
              <a:spcBef>
                <a:spcPct val="50000"/>
              </a:spcBef>
              <a:defRPr/>
            </a:pPr>
            <a:r>
              <a:rPr lang="fr-FR" sz="1300" dirty="0"/>
              <a:t>Au 31/08/2024, figure toujours à l’actif du bilan un acompte versé d’un montant de 10,8 K€.</a:t>
            </a:r>
          </a:p>
          <a:p>
            <a:pPr algn="just">
              <a:spcBef>
                <a:spcPct val="50000"/>
              </a:spcBef>
              <a:defRPr/>
            </a:pPr>
            <a:r>
              <a:rPr lang="fr-FR" sz="1300" dirty="0"/>
              <a:t>Cet acompte avait été versé, au cours de l’exercice précédent, dans le cadre d’une convention signée avec la SARL MDE relative à la mise à disposition de boxes pour la saison sportive 2023.</a:t>
            </a:r>
          </a:p>
          <a:p>
            <a:pPr algn="just">
              <a:spcBef>
                <a:spcPct val="50000"/>
              </a:spcBef>
              <a:defRPr/>
            </a:pPr>
            <a:r>
              <a:rPr lang="fr-FR" sz="1300" dirty="0"/>
              <a:t>Toutefois, une partie des concours a été annulée et les organisateurs des concours restants ont préféré une autre solution. </a:t>
            </a:r>
          </a:p>
          <a:p>
            <a:pPr algn="just">
              <a:spcBef>
                <a:spcPct val="50000"/>
              </a:spcBef>
              <a:defRPr/>
            </a:pPr>
            <a:r>
              <a:rPr lang="fr-FR" sz="1300" dirty="0"/>
              <a:t>Dans ce cadre, la convention avec la SARL a été dénoncée.</a:t>
            </a:r>
          </a:p>
          <a:p>
            <a:pPr algn="just">
              <a:spcBef>
                <a:spcPct val="50000"/>
              </a:spcBef>
              <a:defRPr/>
            </a:pPr>
            <a:r>
              <a:rPr lang="fr-FR" sz="1300" dirty="0"/>
              <a:t>La direction nous a informé que cet acompte versé par l’association devrait faire l’objet d’un remboursement par la SARL MDE début 2025.</a:t>
            </a:r>
          </a:p>
          <a:p>
            <a:pPr algn="just">
              <a:spcBef>
                <a:spcPct val="50000"/>
              </a:spcBef>
              <a:defRPr/>
            </a:pPr>
            <a:r>
              <a:rPr lang="fr-FR" sz="1300" dirty="0"/>
              <a:t>Toutefois, nous n’avons pas reçu d’assurance de la part du fournisseur SARL MDE que ce montant serait remboursé. </a:t>
            </a:r>
          </a:p>
          <a:p>
            <a:pPr algn="just">
              <a:spcBef>
                <a:spcPct val="50000"/>
              </a:spcBef>
              <a:defRPr/>
            </a:pPr>
            <a:endParaRPr lang="fr-FR" sz="1235" dirty="0"/>
          </a:p>
        </p:txBody>
      </p:sp>
      <p:sp>
        <p:nvSpPr>
          <p:cNvPr id="6" name="Espace réservé du numéro de diapositive 10">
            <a:extLst>
              <a:ext uri="{FF2B5EF4-FFF2-40B4-BE49-F238E27FC236}">
                <a16:creationId xmlns:a16="http://schemas.microsoft.com/office/drawing/2014/main" id="{A7AE54D6-AB1E-6331-3FBA-22CA5BFAA94B}"/>
              </a:ext>
            </a:extLst>
          </p:cNvPr>
          <p:cNvSpPr>
            <a:spLocks noGrp="1"/>
          </p:cNvSpPr>
          <p:nvPr>
            <p:ph type="sldNum" sz="quarter" idx="12"/>
          </p:nvPr>
        </p:nvSpPr>
        <p:spPr>
          <a:xfrm>
            <a:off x="11397973" y="6424150"/>
            <a:ext cx="683339" cy="365125"/>
          </a:xfrm>
        </p:spPr>
        <p:txBody>
          <a:bodyPr/>
          <a:lstStyle/>
          <a:p>
            <a:fld id="{395FFE17-1C7A-4C87-ACFA-94F5666BC176}" type="slidenum">
              <a:rPr lang="fr-FR" sz="1200" b="1" smtClean="0">
                <a:solidFill>
                  <a:srgbClr val="2B79B3"/>
                </a:solidFill>
              </a:rPr>
              <a:t>17</a:t>
            </a:fld>
            <a:endParaRPr lang="fr-FR" sz="1200" b="1">
              <a:solidFill>
                <a:srgbClr val="2B79B3"/>
              </a:solidFill>
            </a:endParaRPr>
          </a:p>
        </p:txBody>
      </p:sp>
    </p:spTree>
    <p:extLst>
      <p:ext uri="{BB962C8B-B14F-4D97-AF65-F5344CB8AC3E}">
        <p14:creationId xmlns:p14="http://schemas.microsoft.com/office/powerpoint/2010/main" val="17665129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3C25004-35F3-4942-1F2A-48BDA831770F}"/>
              </a:ext>
            </a:extLst>
          </p:cNvPr>
          <p:cNvSpPr>
            <a:spLocks noGrp="1"/>
          </p:cNvSpPr>
          <p:nvPr>
            <p:ph type="title"/>
          </p:nvPr>
        </p:nvSpPr>
        <p:spPr>
          <a:xfrm>
            <a:off x="1150286" y="501594"/>
            <a:ext cx="4790364" cy="1668424"/>
          </a:xfrm>
        </p:spPr>
        <p:txBody>
          <a:bodyPr vert="horz" lIns="91440" tIns="45720" rIns="91440" bIns="45720" rtlCol="0" anchor="b">
            <a:normAutofit/>
          </a:bodyPr>
          <a:lstStyle/>
          <a:p>
            <a:br>
              <a:rPr lang="fr-FR" sz="1600" dirty="0">
                <a:effectLst/>
              </a:rPr>
            </a:br>
            <a:endParaRPr lang="en-US" sz="4000" kern="1200" dirty="0">
              <a:latin typeface="+mj-lt"/>
              <a:ea typeface="+mj-ea"/>
              <a:cs typeface="+mj-cs"/>
            </a:endParaRPr>
          </a:p>
        </p:txBody>
      </p:sp>
      <p:sp>
        <p:nvSpPr>
          <p:cNvPr id="21" name="ZoneTexte 20">
            <a:extLst>
              <a:ext uri="{FF2B5EF4-FFF2-40B4-BE49-F238E27FC236}">
                <a16:creationId xmlns:a16="http://schemas.microsoft.com/office/drawing/2014/main" id="{C2C37495-405E-8A27-DBA8-26020ADE483C}"/>
              </a:ext>
            </a:extLst>
          </p:cNvPr>
          <p:cNvSpPr txBox="1"/>
          <p:nvPr/>
        </p:nvSpPr>
        <p:spPr>
          <a:xfrm>
            <a:off x="976705" y="606723"/>
            <a:ext cx="9845885" cy="339460"/>
          </a:xfrm>
          <a:prstGeom prst="rect">
            <a:avLst/>
          </a:prstGeom>
        </p:spPr>
        <p:txBody>
          <a:bodyPr lIns="80663" tIns="40332" rIns="80663" bIns="40332"/>
          <a:lstStyle>
            <a:defPPr>
              <a:defRPr lang="en-US"/>
            </a:defPPr>
            <a:lvl1pPr defTabSz="1018586" fontAlgn="auto">
              <a:spcAft>
                <a:spcPts val="0"/>
              </a:spcAft>
              <a:defRPr sz="1900" b="1" i="1">
                <a:solidFill>
                  <a:schemeClr val="accent1"/>
                </a:solidFill>
                <a:latin typeface="+mj-lt"/>
                <a:ea typeface="+mj-ea"/>
                <a:cs typeface="Arial" pitchFamily="34" charset="0"/>
              </a:defRPr>
            </a:lvl1pPr>
          </a:lstStyle>
          <a:p>
            <a:pPr defTabSz="899010">
              <a:defRPr/>
            </a:pPr>
            <a:r>
              <a:rPr lang="fr-FR" sz="2800" i="0" dirty="0">
                <a:solidFill>
                  <a:schemeClr val="accent2">
                    <a:lumMod val="75000"/>
                  </a:schemeClr>
                </a:solidFill>
                <a:latin typeface="Bahnschrift SemiLight SemiConde" panose="020B0502040204020203" pitchFamily="34" charset="0"/>
              </a:rPr>
              <a:t>Le contrat d’engagement républicain</a:t>
            </a:r>
          </a:p>
        </p:txBody>
      </p:sp>
      <p:pic>
        <p:nvPicPr>
          <p:cNvPr id="28" name="Espace réservé du contenu 26">
            <a:extLst>
              <a:ext uri="{FF2B5EF4-FFF2-40B4-BE49-F238E27FC236}">
                <a16:creationId xmlns:a16="http://schemas.microsoft.com/office/drawing/2014/main" id="{A7E0BAD5-81BF-070F-ED9F-3A1337ED4F7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10992008">
            <a:off x="394074" y="347039"/>
            <a:ext cx="689325" cy="874517"/>
          </a:xfrm>
          <a:prstGeom prst="rect">
            <a:avLst/>
          </a:prstGeom>
        </p:spPr>
      </p:pic>
      <p:sp>
        <p:nvSpPr>
          <p:cNvPr id="12" name="ZoneTexte 11">
            <a:extLst>
              <a:ext uri="{FF2B5EF4-FFF2-40B4-BE49-F238E27FC236}">
                <a16:creationId xmlns:a16="http://schemas.microsoft.com/office/drawing/2014/main" id="{E9A1C121-91FA-3664-E02E-2C57A037FF43}"/>
              </a:ext>
            </a:extLst>
          </p:cNvPr>
          <p:cNvSpPr txBox="1"/>
          <p:nvPr/>
        </p:nvSpPr>
        <p:spPr>
          <a:xfrm>
            <a:off x="976704" y="1345244"/>
            <a:ext cx="10065009" cy="3684535"/>
          </a:xfrm>
          <a:prstGeom prst="rect">
            <a:avLst/>
          </a:prstGeom>
          <a:noFill/>
        </p:spPr>
        <p:txBody>
          <a:bodyPr wrap="square">
            <a:spAutoFit/>
          </a:bodyPr>
          <a:lstStyle/>
          <a:p>
            <a:pPr algn="just">
              <a:lnSpc>
                <a:spcPct val="115000"/>
              </a:lnSpc>
            </a:pPr>
            <a:endParaRPr lang="fr-FR" sz="1200" dirty="0">
              <a:ea typeface="Times New Roman" panose="02020603050405020304" pitchFamily="18" charset="0"/>
              <a:cs typeface="Times" panose="02020603050405020304" pitchFamily="18" charset="0"/>
            </a:endParaRPr>
          </a:p>
          <a:p>
            <a:pPr algn="just">
              <a:lnSpc>
                <a:spcPct val="115000"/>
              </a:lnSpc>
            </a:pPr>
            <a:r>
              <a:rPr lang="fr-FR" sz="1200" dirty="0">
                <a:effectLst/>
                <a:ea typeface="Times New Roman" panose="02020603050405020304" pitchFamily="18" charset="0"/>
                <a:cs typeface="Times" panose="02020603050405020304" pitchFamily="18" charset="0"/>
              </a:rPr>
              <a:t>La loi du 24 août 2021 et son décret d’application, entrés en vigueur le 1er janvier 2022, prévoient, pour toutes les associations qui sollicitent une subvention auprès de l’État ou d'un établissement public, une nouvelle obligation de s’engager par la souscription d’un </a:t>
            </a:r>
            <a:r>
              <a:rPr lang="fr-FR" sz="1200" b="1" dirty="0">
                <a:solidFill>
                  <a:srgbClr val="2B79B3"/>
                </a:solidFill>
                <a:effectLst/>
                <a:ea typeface="Times New Roman" panose="02020603050405020304" pitchFamily="18" charset="0"/>
                <a:cs typeface="Times" panose="02020603050405020304" pitchFamily="18" charset="0"/>
              </a:rPr>
              <a:t>« contrat d'engagement républicain »</a:t>
            </a:r>
            <a:r>
              <a:rPr lang="fr-FR" sz="1200" dirty="0">
                <a:effectLst/>
                <a:ea typeface="Times New Roman" panose="02020603050405020304" pitchFamily="18" charset="0"/>
                <a:cs typeface="Times" panose="02020603050405020304" pitchFamily="18" charset="0"/>
              </a:rPr>
              <a:t>.</a:t>
            </a:r>
          </a:p>
          <a:p>
            <a:pPr algn="just">
              <a:lnSpc>
                <a:spcPct val="115000"/>
              </a:lnSpc>
            </a:pPr>
            <a:endParaRPr lang="fr-FR" sz="1200" dirty="0">
              <a:effectLst/>
              <a:ea typeface="Times New Roman" panose="02020603050405020304" pitchFamily="18" charset="0"/>
              <a:cs typeface="Times" panose="02020603050405020304" pitchFamily="18" charset="0"/>
            </a:endParaRPr>
          </a:p>
          <a:p>
            <a:pPr algn="just">
              <a:lnSpc>
                <a:spcPct val="115000"/>
              </a:lnSpc>
            </a:pPr>
            <a:r>
              <a:rPr lang="fr-FR" sz="1200" dirty="0">
                <a:effectLst/>
                <a:ea typeface="Times New Roman" panose="02020603050405020304" pitchFamily="18" charset="0"/>
                <a:cs typeface="Times" panose="02020603050405020304" pitchFamily="18" charset="0"/>
              </a:rPr>
              <a:t>Cet engagement consiste à :</a:t>
            </a:r>
          </a:p>
          <a:p>
            <a:pPr algn="just">
              <a:lnSpc>
                <a:spcPct val="115000"/>
              </a:lnSpc>
            </a:pPr>
            <a:r>
              <a:rPr lang="fr-FR" sz="1200" dirty="0">
                <a:effectLst/>
                <a:ea typeface="Times New Roman" panose="02020603050405020304" pitchFamily="18" charset="0"/>
                <a:cs typeface="Times" panose="02020603050405020304" pitchFamily="18" charset="0"/>
              </a:rPr>
              <a:t>- respecter les principes de liberté, d’égalité, de fraternité et de dignité de la personne humaine ainsi que les symboles de la République ;</a:t>
            </a:r>
          </a:p>
          <a:p>
            <a:pPr algn="just">
              <a:lnSpc>
                <a:spcPct val="115000"/>
              </a:lnSpc>
            </a:pPr>
            <a:r>
              <a:rPr lang="fr-FR" sz="1200" dirty="0">
                <a:ea typeface="Times New Roman" panose="02020603050405020304" pitchFamily="18" charset="0"/>
                <a:cs typeface="Times" panose="02020603050405020304" pitchFamily="18" charset="0"/>
              </a:rPr>
              <a:t>- </a:t>
            </a:r>
            <a:r>
              <a:rPr lang="fr-FR" sz="1200" dirty="0">
                <a:effectLst/>
                <a:ea typeface="Times New Roman" panose="02020603050405020304" pitchFamily="18" charset="0"/>
                <a:cs typeface="Times" panose="02020603050405020304" pitchFamily="18" charset="0"/>
              </a:rPr>
              <a:t>ne pas remettre en cause le caractère laïque de la République ;</a:t>
            </a:r>
          </a:p>
          <a:p>
            <a:pPr algn="just">
              <a:lnSpc>
                <a:spcPct val="115000"/>
              </a:lnSpc>
            </a:pPr>
            <a:r>
              <a:rPr lang="fr-FR" sz="1200" dirty="0">
                <a:effectLst/>
                <a:ea typeface="Times New Roman" panose="02020603050405020304" pitchFamily="18" charset="0"/>
                <a:cs typeface="Times" panose="02020603050405020304" pitchFamily="18" charset="0"/>
              </a:rPr>
              <a:t> - s’abstenir de toute action portant atteinte à l’ordre public.</a:t>
            </a:r>
          </a:p>
          <a:p>
            <a:pPr algn="just">
              <a:lnSpc>
                <a:spcPct val="115000"/>
              </a:lnSpc>
            </a:pPr>
            <a:r>
              <a:rPr lang="fr-FR" sz="1200" dirty="0">
                <a:effectLst/>
                <a:ea typeface="Times New Roman" panose="02020603050405020304" pitchFamily="18" charset="0"/>
                <a:cs typeface="Times" panose="02020603050405020304" pitchFamily="18" charset="0"/>
              </a:rPr>
              <a:t> </a:t>
            </a:r>
          </a:p>
          <a:p>
            <a:pPr algn="just">
              <a:lnSpc>
                <a:spcPct val="115000"/>
              </a:lnSpc>
            </a:pPr>
            <a:r>
              <a:rPr lang="fr-FR" sz="1200" dirty="0">
                <a:effectLst/>
                <a:ea typeface="Times New Roman" panose="02020603050405020304" pitchFamily="18" charset="0"/>
                <a:cs typeface="Times" panose="02020603050405020304" pitchFamily="18" charset="0"/>
              </a:rPr>
              <a:t>Cette obligation est réputée satisfaite par les associations agréées par l'État ou ses établissements publics (pendant une période de 5 ans) et par les associations reconnues d'utilité publique.</a:t>
            </a:r>
          </a:p>
          <a:p>
            <a:pPr algn="just">
              <a:lnSpc>
                <a:spcPct val="115000"/>
              </a:lnSpc>
            </a:pPr>
            <a:endParaRPr lang="fr-FR" sz="1200" dirty="0">
              <a:effectLst/>
              <a:ea typeface="Times New Roman" panose="02020603050405020304" pitchFamily="18" charset="0"/>
              <a:cs typeface="Times" panose="02020603050405020304" pitchFamily="18" charset="0"/>
            </a:endParaRPr>
          </a:p>
          <a:p>
            <a:pPr algn="just">
              <a:lnSpc>
                <a:spcPct val="115000"/>
              </a:lnSpc>
            </a:pPr>
            <a:r>
              <a:rPr lang="fr-FR" sz="1200" dirty="0">
                <a:effectLst/>
                <a:ea typeface="Times New Roman" panose="02020603050405020304" pitchFamily="18" charset="0"/>
                <a:cs typeface="Times" panose="02020603050405020304" pitchFamily="18" charset="0"/>
              </a:rPr>
              <a:t>L’association qui a souscrit ce contrat en informe ses membres par tout moyen, notamment par un </a:t>
            </a:r>
            <a:r>
              <a:rPr lang="fr-FR" sz="1200" b="1" dirty="0">
                <a:solidFill>
                  <a:srgbClr val="2B79B3"/>
                </a:solidFill>
                <a:effectLst/>
                <a:ea typeface="Times New Roman" panose="02020603050405020304" pitchFamily="18" charset="0"/>
                <a:cs typeface="Times" panose="02020603050405020304" pitchFamily="18" charset="0"/>
              </a:rPr>
              <a:t>affichage dans ses locaux ou une mise en ligne sur son site internet</a:t>
            </a:r>
            <a:r>
              <a:rPr lang="fr-FR" sz="1200" dirty="0">
                <a:solidFill>
                  <a:srgbClr val="2B79B3"/>
                </a:solidFill>
                <a:effectLst/>
                <a:ea typeface="Times New Roman" panose="02020603050405020304" pitchFamily="18" charset="0"/>
                <a:cs typeface="Times" panose="02020603050405020304" pitchFamily="18" charset="0"/>
              </a:rPr>
              <a:t>.</a:t>
            </a:r>
            <a:r>
              <a:rPr lang="fr-FR" sz="1200" dirty="0">
                <a:effectLst/>
                <a:ea typeface="Times New Roman" panose="02020603050405020304" pitchFamily="18" charset="0"/>
                <a:cs typeface="Times" panose="02020603050405020304" pitchFamily="18" charset="0"/>
              </a:rPr>
              <a:t> Elle s’engage de plus, à le respecter notamment dans des demandes de subvention et à le faire respecter par ses dirigeants, salariés, membres et bénévoles.</a:t>
            </a:r>
          </a:p>
          <a:p>
            <a:pPr algn="just">
              <a:lnSpc>
                <a:spcPct val="115000"/>
              </a:lnSpc>
            </a:pPr>
            <a:endParaRPr lang="fr-FR" sz="1200" dirty="0">
              <a:effectLst/>
              <a:ea typeface="Times New Roman" panose="02020603050405020304" pitchFamily="18" charset="0"/>
              <a:cs typeface="Times" panose="02020603050405020304" pitchFamily="18" charset="0"/>
            </a:endParaRPr>
          </a:p>
        </p:txBody>
      </p:sp>
      <p:sp>
        <p:nvSpPr>
          <p:cNvPr id="6" name="Espace réservé du numéro de diapositive 10">
            <a:extLst>
              <a:ext uri="{FF2B5EF4-FFF2-40B4-BE49-F238E27FC236}">
                <a16:creationId xmlns:a16="http://schemas.microsoft.com/office/drawing/2014/main" id="{DFDBC71A-1E3E-6597-BF7A-1C8F250D117B}"/>
              </a:ext>
            </a:extLst>
          </p:cNvPr>
          <p:cNvSpPr>
            <a:spLocks noGrp="1"/>
          </p:cNvSpPr>
          <p:nvPr>
            <p:ph type="sldNum" sz="quarter" idx="12"/>
          </p:nvPr>
        </p:nvSpPr>
        <p:spPr>
          <a:xfrm>
            <a:off x="11397973" y="6424150"/>
            <a:ext cx="683339" cy="365125"/>
          </a:xfrm>
        </p:spPr>
        <p:txBody>
          <a:bodyPr/>
          <a:lstStyle/>
          <a:p>
            <a:fld id="{395FFE17-1C7A-4C87-ACFA-94F5666BC176}" type="slidenum">
              <a:rPr lang="fr-FR" sz="1200" b="1" smtClean="0">
                <a:solidFill>
                  <a:srgbClr val="2B79B3"/>
                </a:solidFill>
              </a:rPr>
              <a:t>18</a:t>
            </a:fld>
            <a:endParaRPr lang="fr-FR" sz="1200" b="1">
              <a:solidFill>
                <a:srgbClr val="2B79B3"/>
              </a:solidFill>
            </a:endParaRPr>
          </a:p>
        </p:txBody>
      </p:sp>
    </p:spTree>
    <p:extLst>
      <p:ext uri="{BB962C8B-B14F-4D97-AF65-F5344CB8AC3E}">
        <p14:creationId xmlns:p14="http://schemas.microsoft.com/office/powerpoint/2010/main" val="5412798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3C25004-35F3-4942-1F2A-48BDA831770F}"/>
              </a:ext>
            </a:extLst>
          </p:cNvPr>
          <p:cNvSpPr>
            <a:spLocks noGrp="1"/>
          </p:cNvSpPr>
          <p:nvPr>
            <p:ph type="title"/>
          </p:nvPr>
        </p:nvSpPr>
        <p:spPr>
          <a:xfrm>
            <a:off x="972603" y="5049358"/>
            <a:ext cx="5919998" cy="1176859"/>
          </a:xfrm>
        </p:spPr>
        <p:txBody>
          <a:bodyPr vert="horz" lIns="91440" tIns="45720" rIns="91440" bIns="45720" rtlCol="0" anchor="b">
            <a:normAutofit fontScale="90000"/>
          </a:bodyPr>
          <a:lstStyle/>
          <a:p>
            <a:pPr algn="justLow" defTabSz="899320">
              <a:lnSpc>
                <a:spcPct val="80000"/>
              </a:lnSpc>
              <a:spcAft>
                <a:spcPts val="529"/>
              </a:spcAft>
              <a:buClr>
                <a:srgbClr val="000000"/>
              </a:buClr>
            </a:pPr>
            <a:br>
              <a:rPr lang="fr-FR" sz="1400" dirty="0">
                <a:latin typeface="Georgia" pitchFamily="18" charset="0"/>
              </a:rPr>
            </a:br>
            <a:br>
              <a:rPr lang="fr-FR" sz="1400" dirty="0">
                <a:solidFill>
                  <a:srgbClr val="3172C4"/>
                </a:solidFill>
                <a:latin typeface="Georgia" pitchFamily="18" charset="0"/>
              </a:rPr>
            </a:br>
            <a:br>
              <a:rPr lang="fr-FR" sz="1300" dirty="0">
                <a:effectLst/>
              </a:rPr>
            </a:br>
            <a:r>
              <a:rPr lang="fr-FR" sz="1300" dirty="0">
                <a:solidFill>
                  <a:schemeClr val="bg1"/>
                </a:solidFill>
              </a:rPr>
              <a:t>Nous avons été nommés commissaire aux comptes de l’association par votre assemblée générale en date du 20/11/2015. La date de clôture du dernier exercice couvert par notre mandat est le 31/12/2021. </a:t>
            </a:r>
            <a:br>
              <a:rPr lang="fr-FR" sz="1300" dirty="0">
                <a:solidFill>
                  <a:schemeClr val="bg1"/>
                </a:solidFill>
              </a:rPr>
            </a:br>
            <a:endParaRPr lang="en-US" sz="1300" kern="1200" dirty="0">
              <a:latin typeface="+mj-lt"/>
              <a:ea typeface="+mj-ea"/>
              <a:cs typeface="+mj-cs"/>
            </a:endParaRPr>
          </a:p>
        </p:txBody>
      </p:sp>
      <p:pic>
        <p:nvPicPr>
          <p:cNvPr id="11" name="Espace réservé du contenu 4">
            <a:extLst>
              <a:ext uri="{FF2B5EF4-FFF2-40B4-BE49-F238E27FC236}">
                <a16:creationId xmlns:a16="http://schemas.microsoft.com/office/drawing/2014/main" id="{0EC94ECA-3FDA-D05A-56F0-A004397A884C}"/>
              </a:ext>
            </a:extLst>
          </p:cNvPr>
          <p:cNvPicPr>
            <a:picLocks noGrp="1" noChangeAspect="1"/>
          </p:cNvPicPr>
          <p:nvPr>
            <p:ph idx="1"/>
          </p:nvPr>
        </p:nvPicPr>
        <p:blipFill>
          <a:blip r:embed="rId2"/>
          <a:stretch>
            <a:fillRect/>
          </a:stretch>
        </p:blipFill>
        <p:spPr>
          <a:xfrm rot="10800000">
            <a:off x="200422" y="855723"/>
            <a:ext cx="3173094" cy="3331471"/>
          </a:xfrm>
          <a:prstGeom prst="rect">
            <a:avLst/>
          </a:prstGeom>
        </p:spPr>
      </p:pic>
      <p:grpSp>
        <p:nvGrpSpPr>
          <p:cNvPr id="3" name="Group 7">
            <a:extLst>
              <a:ext uri="{FF2B5EF4-FFF2-40B4-BE49-F238E27FC236}">
                <a16:creationId xmlns:a16="http://schemas.microsoft.com/office/drawing/2014/main" id="{CE11E563-6D72-C750-B6AF-8B94FE9A8E99}"/>
              </a:ext>
            </a:extLst>
          </p:cNvPr>
          <p:cNvGrpSpPr>
            <a:grpSpLocks/>
          </p:cNvGrpSpPr>
          <p:nvPr/>
        </p:nvGrpSpPr>
        <p:grpSpPr bwMode="auto">
          <a:xfrm>
            <a:off x="10803642" y="5794217"/>
            <a:ext cx="936000" cy="864000"/>
            <a:chOff x="2082" y="11595"/>
            <a:chExt cx="1417" cy="1417"/>
          </a:xfrm>
        </p:grpSpPr>
        <p:sp>
          <p:nvSpPr>
            <p:cNvPr id="4" name="Rectangle 8">
              <a:extLst>
                <a:ext uri="{FF2B5EF4-FFF2-40B4-BE49-F238E27FC236}">
                  <a16:creationId xmlns:a16="http://schemas.microsoft.com/office/drawing/2014/main" id="{DA4967C1-C8AA-A87C-B4EE-2E54F1749D6E}"/>
                </a:ext>
              </a:extLst>
            </p:cNvPr>
            <p:cNvSpPr>
              <a:spLocks noChangeArrowheads="1"/>
            </p:cNvSpPr>
            <p:nvPr/>
          </p:nvSpPr>
          <p:spPr bwMode="auto">
            <a:xfrm>
              <a:off x="2082" y="11595"/>
              <a:ext cx="1417" cy="1417"/>
            </a:xfrm>
            <a:prstGeom prst="rect">
              <a:avLst/>
            </a:prstGeom>
            <a:solidFill>
              <a:srgbClr val="808080"/>
            </a:solidFill>
            <a:ln>
              <a:noFill/>
            </a:ln>
            <a:extLst>
              <a:ext uri="{91240B29-F687-4F45-9708-019B960494DF}">
                <a14:hiddenLine xmlns:a14="http://schemas.microsoft.com/office/drawing/2010/main" w="152400">
                  <a:solidFill>
                    <a:srgbClr val="000000"/>
                  </a:solidFill>
                  <a:miter lim="800000"/>
                  <a:headEnd/>
                  <a:tailEnd/>
                </a14:hiddenLine>
              </a:ext>
            </a:extLst>
          </p:spPr>
          <p:txBody>
            <a:bodyPr/>
            <a:lstStyle>
              <a:lvl1pPr>
                <a:spcAft>
                  <a:spcPts val="600"/>
                </a:spcAft>
                <a:buClr>
                  <a:srgbClr val="000000"/>
                </a:buClr>
                <a:buFont typeface="Wingdings" panose="05000000000000000000" pitchFamily="2" charset="2"/>
                <a:buChar char="•"/>
                <a:defRPr sz="1300">
                  <a:solidFill>
                    <a:schemeClr val="tx1"/>
                  </a:solidFill>
                  <a:latin typeface="Georgia" panose="02040502050405020303" pitchFamily="18" charset="0"/>
                </a:defRPr>
              </a:lvl1pPr>
              <a:lvl2pPr marL="742950" indent="-285750">
                <a:spcAft>
                  <a:spcPts val="600"/>
                </a:spcAft>
                <a:buClr>
                  <a:srgbClr val="000000"/>
                </a:buClr>
                <a:buFont typeface="Times New Roman" panose="02020603050405020304" pitchFamily="18" charset="0"/>
                <a:buChar char="•"/>
                <a:defRPr sz="1300">
                  <a:solidFill>
                    <a:schemeClr val="tx1"/>
                  </a:solidFill>
                  <a:latin typeface="Georgia" panose="02040502050405020303" pitchFamily="18" charset="0"/>
                </a:defRPr>
              </a:lvl2pPr>
              <a:lvl3pPr marL="1143000" indent="-228600">
                <a:spcAft>
                  <a:spcPts val="600"/>
                </a:spcAft>
                <a:buClr>
                  <a:srgbClr val="000000"/>
                </a:buClr>
                <a:buFont typeface="Arial" panose="020B0604020202020204" pitchFamily="34" charset="0"/>
                <a:buChar char="-"/>
                <a:defRPr sz="1300">
                  <a:solidFill>
                    <a:schemeClr val="tx1"/>
                  </a:solidFill>
                  <a:latin typeface="Georgia" panose="02040502050405020303" pitchFamily="18" charset="0"/>
                </a:defRPr>
              </a:lvl3pPr>
              <a:lvl4pPr marL="1600200" indent="-228600">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4pPr>
              <a:lvl5pPr marL="2057400" indent="-228600">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5pPr>
              <a:lvl6pPr marL="25146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6pPr>
              <a:lvl7pPr marL="29718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7pPr>
              <a:lvl8pPr marL="34290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8pPr>
              <a:lvl9pPr marL="38862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9pPr>
            </a:lstStyle>
            <a:p>
              <a:pPr eaLnBrk="1" hangingPunct="1">
                <a:spcAft>
                  <a:spcPct val="0"/>
                </a:spcAft>
                <a:buClrTx/>
                <a:buFontTx/>
                <a:buNone/>
              </a:pPr>
              <a:endParaRPr lang="fr-FR" altLang="fr-FR" sz="971">
                <a:latin typeface="Arial" panose="020B0604020202020204" pitchFamily="34" charset="0"/>
              </a:endParaRPr>
            </a:p>
          </p:txBody>
        </p:sp>
        <p:sp>
          <p:nvSpPr>
            <p:cNvPr id="7" name="Oval 9">
              <a:extLst>
                <a:ext uri="{FF2B5EF4-FFF2-40B4-BE49-F238E27FC236}">
                  <a16:creationId xmlns:a16="http://schemas.microsoft.com/office/drawing/2014/main" id="{018F6082-FACE-AFFF-1DA9-E9D772D9282A}"/>
                </a:ext>
              </a:extLst>
            </p:cNvPr>
            <p:cNvSpPr>
              <a:spLocks noChangeArrowheads="1"/>
            </p:cNvSpPr>
            <p:nvPr/>
          </p:nvSpPr>
          <p:spPr bwMode="auto">
            <a:xfrm>
              <a:off x="2182" y="11688"/>
              <a:ext cx="1206" cy="1206"/>
            </a:xfrm>
            <a:prstGeom prst="ellipse">
              <a:avLst/>
            </a:prstGeom>
            <a:solidFill>
              <a:srgbClr val="808080"/>
            </a:solidFill>
            <a:ln>
              <a:noFill/>
            </a:ln>
            <a:extLst>
              <a:ext uri="{91240B29-F687-4F45-9708-019B960494DF}">
                <a14:hiddenLine xmlns:a14="http://schemas.microsoft.com/office/drawing/2010/main" w="38100" algn="ctr">
                  <a:solidFill>
                    <a:srgbClr val="000000"/>
                  </a:solidFill>
                  <a:round/>
                  <a:headEnd/>
                  <a:tailEnd/>
                </a14:hiddenLine>
              </a:ext>
            </a:extLst>
          </p:spPr>
          <p:txBody>
            <a:bodyPr/>
            <a:lstStyle>
              <a:lvl1pPr>
                <a:spcAft>
                  <a:spcPts val="600"/>
                </a:spcAft>
                <a:buClr>
                  <a:srgbClr val="000000"/>
                </a:buClr>
                <a:buFont typeface="Wingdings" panose="05000000000000000000" pitchFamily="2" charset="2"/>
                <a:buChar char="•"/>
                <a:defRPr sz="1300">
                  <a:solidFill>
                    <a:schemeClr val="tx1"/>
                  </a:solidFill>
                  <a:latin typeface="Georgia" panose="02040502050405020303" pitchFamily="18" charset="0"/>
                </a:defRPr>
              </a:lvl1pPr>
              <a:lvl2pPr marL="742950" indent="-285750">
                <a:spcAft>
                  <a:spcPts val="600"/>
                </a:spcAft>
                <a:buClr>
                  <a:srgbClr val="000000"/>
                </a:buClr>
                <a:buFont typeface="Times New Roman" panose="02020603050405020304" pitchFamily="18" charset="0"/>
                <a:buChar char="•"/>
                <a:defRPr sz="1300">
                  <a:solidFill>
                    <a:schemeClr val="tx1"/>
                  </a:solidFill>
                  <a:latin typeface="Georgia" panose="02040502050405020303" pitchFamily="18" charset="0"/>
                </a:defRPr>
              </a:lvl2pPr>
              <a:lvl3pPr marL="1143000" indent="-228600">
                <a:spcAft>
                  <a:spcPts val="600"/>
                </a:spcAft>
                <a:buClr>
                  <a:srgbClr val="000000"/>
                </a:buClr>
                <a:buFont typeface="Arial" panose="020B0604020202020204" pitchFamily="34" charset="0"/>
                <a:buChar char="-"/>
                <a:defRPr sz="1300">
                  <a:solidFill>
                    <a:schemeClr val="tx1"/>
                  </a:solidFill>
                  <a:latin typeface="Georgia" panose="02040502050405020303" pitchFamily="18" charset="0"/>
                </a:defRPr>
              </a:lvl3pPr>
              <a:lvl4pPr marL="1600200" indent="-228600">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4pPr>
              <a:lvl5pPr marL="2057400" indent="-228600">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5pPr>
              <a:lvl6pPr marL="25146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6pPr>
              <a:lvl7pPr marL="29718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7pPr>
              <a:lvl8pPr marL="34290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8pPr>
              <a:lvl9pPr marL="38862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9pPr>
            </a:lstStyle>
            <a:p>
              <a:pPr eaLnBrk="1" hangingPunct="1">
                <a:spcAft>
                  <a:spcPct val="0"/>
                </a:spcAft>
                <a:buClrTx/>
                <a:buFontTx/>
                <a:buNone/>
              </a:pPr>
              <a:endParaRPr lang="fr-FR" altLang="fr-FR" sz="971">
                <a:latin typeface="Arial" panose="020B0604020202020204" pitchFamily="34" charset="0"/>
              </a:endParaRPr>
            </a:p>
          </p:txBody>
        </p:sp>
        <p:sp>
          <p:nvSpPr>
            <p:cNvPr id="9" name="Freeform 10">
              <a:extLst>
                <a:ext uri="{FF2B5EF4-FFF2-40B4-BE49-F238E27FC236}">
                  <a16:creationId xmlns:a16="http://schemas.microsoft.com/office/drawing/2014/main" id="{5F87145F-6D66-D8BA-F369-1089D30E5B03}"/>
                </a:ext>
              </a:extLst>
            </p:cNvPr>
            <p:cNvSpPr>
              <a:spLocks/>
            </p:cNvSpPr>
            <p:nvPr/>
          </p:nvSpPr>
          <p:spPr bwMode="auto">
            <a:xfrm>
              <a:off x="2306" y="11919"/>
              <a:ext cx="823" cy="828"/>
            </a:xfrm>
            <a:custGeom>
              <a:avLst/>
              <a:gdLst>
                <a:gd name="T0" fmla="*/ 391 w 823"/>
                <a:gd name="T1" fmla="*/ 337 h 828"/>
                <a:gd name="T2" fmla="*/ 397 w 823"/>
                <a:gd name="T3" fmla="*/ 339 h 828"/>
                <a:gd name="T4" fmla="*/ 396 w 823"/>
                <a:gd name="T5" fmla="*/ 331 h 828"/>
                <a:gd name="T6" fmla="*/ 386 w 823"/>
                <a:gd name="T7" fmla="*/ 340 h 828"/>
                <a:gd name="T8" fmla="*/ 394 w 823"/>
                <a:gd name="T9" fmla="*/ 346 h 828"/>
                <a:gd name="T10" fmla="*/ 406 w 823"/>
                <a:gd name="T11" fmla="*/ 332 h 828"/>
                <a:gd name="T12" fmla="*/ 394 w 823"/>
                <a:gd name="T13" fmla="*/ 323 h 828"/>
                <a:gd name="T14" fmla="*/ 378 w 823"/>
                <a:gd name="T15" fmla="*/ 333 h 828"/>
                <a:gd name="T16" fmla="*/ 382 w 823"/>
                <a:gd name="T17" fmla="*/ 352 h 828"/>
                <a:gd name="T18" fmla="*/ 406 w 823"/>
                <a:gd name="T19" fmla="*/ 353 h 828"/>
                <a:gd name="T20" fmla="*/ 415 w 823"/>
                <a:gd name="T21" fmla="*/ 338 h 828"/>
                <a:gd name="T22" fmla="*/ 411 w 823"/>
                <a:gd name="T23" fmla="*/ 316 h 828"/>
                <a:gd name="T24" fmla="*/ 396 w 823"/>
                <a:gd name="T25" fmla="*/ 308 h 828"/>
                <a:gd name="T26" fmla="*/ 374 w 823"/>
                <a:gd name="T27" fmla="*/ 312 h 828"/>
                <a:gd name="T28" fmla="*/ 362 w 823"/>
                <a:gd name="T29" fmla="*/ 345 h 828"/>
                <a:gd name="T30" fmla="*/ 407 w 823"/>
                <a:gd name="T31" fmla="*/ 370 h 828"/>
                <a:gd name="T32" fmla="*/ 436 w 823"/>
                <a:gd name="T33" fmla="*/ 331 h 828"/>
                <a:gd name="T34" fmla="*/ 421 w 823"/>
                <a:gd name="T35" fmla="*/ 297 h 828"/>
                <a:gd name="T36" fmla="*/ 383 w 823"/>
                <a:gd name="T37" fmla="*/ 285 h 828"/>
                <a:gd name="T38" fmla="*/ 340 w 823"/>
                <a:gd name="T39" fmla="*/ 314 h 828"/>
                <a:gd name="T40" fmla="*/ 338 w 823"/>
                <a:gd name="T41" fmla="*/ 367 h 828"/>
                <a:gd name="T42" fmla="*/ 400 w 823"/>
                <a:gd name="T43" fmla="*/ 402 h 828"/>
                <a:gd name="T44" fmla="*/ 467 w 823"/>
                <a:gd name="T45" fmla="*/ 365 h 828"/>
                <a:gd name="T46" fmla="*/ 464 w 823"/>
                <a:gd name="T47" fmla="*/ 289 h 828"/>
                <a:gd name="T48" fmla="*/ 421 w 823"/>
                <a:gd name="T49" fmla="*/ 251 h 828"/>
                <a:gd name="T50" fmla="*/ 319 w 823"/>
                <a:gd name="T51" fmla="*/ 264 h 828"/>
                <a:gd name="T52" fmla="*/ 283 w 823"/>
                <a:gd name="T53" fmla="*/ 381 h 828"/>
                <a:gd name="T54" fmla="*/ 409 w 823"/>
                <a:gd name="T55" fmla="*/ 469 h 828"/>
                <a:gd name="T56" fmla="*/ 510 w 823"/>
                <a:gd name="T57" fmla="*/ 413 h 828"/>
                <a:gd name="T58" fmla="*/ 540 w 823"/>
                <a:gd name="T59" fmla="*/ 284 h 828"/>
                <a:gd name="T60" fmla="*/ 442 w 823"/>
                <a:gd name="T61" fmla="*/ 174 h 828"/>
                <a:gd name="T62" fmla="*/ 226 w 823"/>
                <a:gd name="T63" fmla="*/ 223 h 828"/>
                <a:gd name="T64" fmla="*/ 202 w 823"/>
                <a:gd name="T65" fmla="*/ 466 h 828"/>
                <a:gd name="T66" fmla="*/ 367 w 823"/>
                <a:gd name="T67" fmla="*/ 577 h 828"/>
                <a:gd name="T68" fmla="*/ 561 w 823"/>
                <a:gd name="T69" fmla="*/ 522 h 828"/>
                <a:gd name="T70" fmla="*/ 663 w 823"/>
                <a:gd name="T71" fmla="*/ 375 h 828"/>
                <a:gd name="T72" fmla="*/ 645 w 823"/>
                <a:gd name="T73" fmla="*/ 189 h 828"/>
                <a:gd name="T74" fmla="*/ 502 w 823"/>
                <a:gd name="T75" fmla="*/ 45 h 828"/>
                <a:gd name="T76" fmla="*/ 214 w 823"/>
                <a:gd name="T77" fmla="*/ 42 h 828"/>
                <a:gd name="T78" fmla="*/ 67 w 823"/>
                <a:gd name="T79" fmla="*/ 174 h 828"/>
                <a:gd name="T80" fmla="*/ 7 w 823"/>
                <a:gd name="T81" fmla="*/ 417 h 828"/>
                <a:gd name="T82" fmla="*/ 148 w 823"/>
                <a:gd name="T83" fmla="*/ 720 h 828"/>
                <a:gd name="T84" fmla="*/ 466 w 823"/>
                <a:gd name="T85" fmla="*/ 822 h 828"/>
                <a:gd name="T86" fmla="*/ 823 w 823"/>
                <a:gd name="T87" fmla="*/ 690 h 828"/>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823"/>
                <a:gd name="T133" fmla="*/ 0 h 828"/>
                <a:gd name="T134" fmla="*/ 823 w 823"/>
                <a:gd name="T135" fmla="*/ 828 h 828"/>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823" h="828">
                  <a:moveTo>
                    <a:pt x="391" y="337"/>
                  </a:moveTo>
                  <a:cubicBezTo>
                    <a:pt x="391" y="337"/>
                    <a:pt x="397" y="340"/>
                    <a:pt x="397" y="339"/>
                  </a:cubicBezTo>
                  <a:cubicBezTo>
                    <a:pt x="399" y="337"/>
                    <a:pt x="397" y="331"/>
                    <a:pt x="396" y="331"/>
                  </a:cubicBezTo>
                  <a:cubicBezTo>
                    <a:pt x="394" y="331"/>
                    <a:pt x="386" y="334"/>
                    <a:pt x="386" y="340"/>
                  </a:cubicBezTo>
                  <a:cubicBezTo>
                    <a:pt x="387" y="346"/>
                    <a:pt x="390" y="346"/>
                    <a:pt x="394" y="346"/>
                  </a:cubicBezTo>
                  <a:cubicBezTo>
                    <a:pt x="400" y="345"/>
                    <a:pt x="407" y="340"/>
                    <a:pt x="406" y="332"/>
                  </a:cubicBezTo>
                  <a:cubicBezTo>
                    <a:pt x="406" y="325"/>
                    <a:pt x="399" y="323"/>
                    <a:pt x="394" y="323"/>
                  </a:cubicBezTo>
                  <a:cubicBezTo>
                    <a:pt x="389" y="323"/>
                    <a:pt x="380" y="328"/>
                    <a:pt x="378" y="333"/>
                  </a:cubicBezTo>
                  <a:cubicBezTo>
                    <a:pt x="376" y="337"/>
                    <a:pt x="377" y="346"/>
                    <a:pt x="382" y="352"/>
                  </a:cubicBezTo>
                  <a:cubicBezTo>
                    <a:pt x="389" y="359"/>
                    <a:pt x="400" y="356"/>
                    <a:pt x="406" y="353"/>
                  </a:cubicBezTo>
                  <a:cubicBezTo>
                    <a:pt x="411" y="350"/>
                    <a:pt x="414" y="344"/>
                    <a:pt x="415" y="338"/>
                  </a:cubicBezTo>
                  <a:cubicBezTo>
                    <a:pt x="417" y="331"/>
                    <a:pt x="415" y="321"/>
                    <a:pt x="411" y="316"/>
                  </a:cubicBezTo>
                  <a:cubicBezTo>
                    <a:pt x="408" y="312"/>
                    <a:pt x="402" y="308"/>
                    <a:pt x="396" y="308"/>
                  </a:cubicBezTo>
                  <a:cubicBezTo>
                    <a:pt x="390" y="308"/>
                    <a:pt x="384" y="306"/>
                    <a:pt x="374" y="312"/>
                  </a:cubicBezTo>
                  <a:cubicBezTo>
                    <a:pt x="364" y="319"/>
                    <a:pt x="359" y="333"/>
                    <a:pt x="362" y="345"/>
                  </a:cubicBezTo>
                  <a:cubicBezTo>
                    <a:pt x="364" y="356"/>
                    <a:pt x="382" y="379"/>
                    <a:pt x="407" y="370"/>
                  </a:cubicBezTo>
                  <a:cubicBezTo>
                    <a:pt x="432" y="360"/>
                    <a:pt x="434" y="342"/>
                    <a:pt x="436" y="331"/>
                  </a:cubicBezTo>
                  <a:cubicBezTo>
                    <a:pt x="436" y="321"/>
                    <a:pt x="432" y="306"/>
                    <a:pt x="421" y="297"/>
                  </a:cubicBezTo>
                  <a:cubicBezTo>
                    <a:pt x="410" y="287"/>
                    <a:pt x="395" y="284"/>
                    <a:pt x="383" y="285"/>
                  </a:cubicBezTo>
                  <a:cubicBezTo>
                    <a:pt x="365" y="286"/>
                    <a:pt x="349" y="299"/>
                    <a:pt x="340" y="314"/>
                  </a:cubicBezTo>
                  <a:cubicBezTo>
                    <a:pt x="331" y="329"/>
                    <a:pt x="331" y="350"/>
                    <a:pt x="338" y="367"/>
                  </a:cubicBezTo>
                  <a:cubicBezTo>
                    <a:pt x="347" y="383"/>
                    <a:pt x="370" y="401"/>
                    <a:pt x="400" y="402"/>
                  </a:cubicBezTo>
                  <a:cubicBezTo>
                    <a:pt x="429" y="402"/>
                    <a:pt x="454" y="389"/>
                    <a:pt x="467" y="365"/>
                  </a:cubicBezTo>
                  <a:cubicBezTo>
                    <a:pt x="479" y="341"/>
                    <a:pt x="474" y="306"/>
                    <a:pt x="464" y="289"/>
                  </a:cubicBezTo>
                  <a:cubicBezTo>
                    <a:pt x="455" y="272"/>
                    <a:pt x="438" y="259"/>
                    <a:pt x="421" y="251"/>
                  </a:cubicBezTo>
                  <a:cubicBezTo>
                    <a:pt x="405" y="243"/>
                    <a:pt x="355" y="231"/>
                    <a:pt x="319" y="264"/>
                  </a:cubicBezTo>
                  <a:cubicBezTo>
                    <a:pt x="283" y="297"/>
                    <a:pt x="268" y="333"/>
                    <a:pt x="283" y="381"/>
                  </a:cubicBezTo>
                  <a:cubicBezTo>
                    <a:pt x="298" y="429"/>
                    <a:pt x="355" y="475"/>
                    <a:pt x="409" y="469"/>
                  </a:cubicBezTo>
                  <a:cubicBezTo>
                    <a:pt x="463" y="463"/>
                    <a:pt x="487" y="442"/>
                    <a:pt x="510" y="413"/>
                  </a:cubicBezTo>
                  <a:cubicBezTo>
                    <a:pt x="533" y="385"/>
                    <a:pt x="551" y="331"/>
                    <a:pt x="540" y="284"/>
                  </a:cubicBezTo>
                  <a:cubicBezTo>
                    <a:pt x="529" y="237"/>
                    <a:pt x="506" y="201"/>
                    <a:pt x="442" y="174"/>
                  </a:cubicBezTo>
                  <a:cubicBezTo>
                    <a:pt x="378" y="145"/>
                    <a:pt x="285" y="165"/>
                    <a:pt x="226" y="223"/>
                  </a:cubicBezTo>
                  <a:cubicBezTo>
                    <a:pt x="167" y="282"/>
                    <a:pt x="169" y="409"/>
                    <a:pt x="202" y="466"/>
                  </a:cubicBezTo>
                  <a:cubicBezTo>
                    <a:pt x="235" y="523"/>
                    <a:pt x="285" y="560"/>
                    <a:pt x="367" y="577"/>
                  </a:cubicBezTo>
                  <a:cubicBezTo>
                    <a:pt x="449" y="593"/>
                    <a:pt x="506" y="557"/>
                    <a:pt x="561" y="522"/>
                  </a:cubicBezTo>
                  <a:cubicBezTo>
                    <a:pt x="615" y="486"/>
                    <a:pt x="653" y="418"/>
                    <a:pt x="663" y="375"/>
                  </a:cubicBezTo>
                  <a:cubicBezTo>
                    <a:pt x="678" y="332"/>
                    <a:pt x="670" y="238"/>
                    <a:pt x="645" y="189"/>
                  </a:cubicBezTo>
                  <a:cubicBezTo>
                    <a:pt x="620" y="138"/>
                    <a:pt x="587" y="86"/>
                    <a:pt x="502" y="45"/>
                  </a:cubicBezTo>
                  <a:cubicBezTo>
                    <a:pt x="420" y="4"/>
                    <a:pt x="295" y="0"/>
                    <a:pt x="214" y="42"/>
                  </a:cubicBezTo>
                  <a:cubicBezTo>
                    <a:pt x="133" y="84"/>
                    <a:pt x="110" y="109"/>
                    <a:pt x="67" y="174"/>
                  </a:cubicBezTo>
                  <a:cubicBezTo>
                    <a:pt x="24" y="239"/>
                    <a:pt x="0" y="330"/>
                    <a:pt x="7" y="417"/>
                  </a:cubicBezTo>
                  <a:cubicBezTo>
                    <a:pt x="7" y="504"/>
                    <a:pt x="58" y="645"/>
                    <a:pt x="148" y="720"/>
                  </a:cubicBezTo>
                  <a:cubicBezTo>
                    <a:pt x="238" y="795"/>
                    <a:pt x="325" y="828"/>
                    <a:pt x="466" y="822"/>
                  </a:cubicBezTo>
                  <a:cubicBezTo>
                    <a:pt x="607" y="816"/>
                    <a:pt x="787" y="729"/>
                    <a:pt x="823" y="690"/>
                  </a:cubicBezTo>
                </a:path>
              </a:pathLst>
            </a:custGeom>
            <a:noFill/>
            <a:ln w="22225">
              <a:solidFill>
                <a:srgbClr val="FFFFFF"/>
              </a:solidFill>
              <a:round/>
              <a:headEnd/>
              <a:tailEnd/>
            </a:ln>
            <a:extLst>
              <a:ext uri="{909E8E84-426E-40DD-AFC4-6F175D3DCCD1}">
                <a14:hiddenFill xmlns:a14="http://schemas.microsoft.com/office/drawing/2010/main">
                  <a:solidFill>
                    <a:srgbClr val="FFFFFF"/>
                  </a:solidFill>
                </a14:hiddenFill>
              </a:ext>
            </a:extLst>
          </p:spPr>
          <p:txBody>
            <a:bodyPr/>
            <a:lstStyle/>
            <a:p>
              <a:endParaRPr lang="fr-FR"/>
            </a:p>
          </p:txBody>
        </p:sp>
        <p:sp>
          <p:nvSpPr>
            <p:cNvPr id="10" name="Freeform 11">
              <a:extLst>
                <a:ext uri="{FF2B5EF4-FFF2-40B4-BE49-F238E27FC236}">
                  <a16:creationId xmlns:a16="http://schemas.microsoft.com/office/drawing/2014/main" id="{D0185D12-F63B-ED4C-BB46-CAD5780BCDA8}"/>
                </a:ext>
              </a:extLst>
            </p:cNvPr>
            <p:cNvSpPr>
              <a:spLocks/>
            </p:cNvSpPr>
            <p:nvPr/>
          </p:nvSpPr>
          <p:spPr bwMode="auto">
            <a:xfrm rot="-5400000">
              <a:off x="2449" y="11973"/>
              <a:ext cx="1106" cy="617"/>
            </a:xfrm>
            <a:custGeom>
              <a:avLst/>
              <a:gdLst>
                <a:gd name="T0" fmla="*/ 0 w 1536"/>
                <a:gd name="T1" fmla="*/ 2 h 793"/>
                <a:gd name="T2" fmla="*/ 1 w 1536"/>
                <a:gd name="T3" fmla="*/ 2 h 793"/>
                <a:gd name="T4" fmla="*/ 1 w 1536"/>
                <a:gd name="T5" fmla="*/ 2 h 793"/>
                <a:gd name="T6" fmla="*/ 1 w 1536"/>
                <a:gd name="T7" fmla="*/ 2 h 793"/>
                <a:gd name="T8" fmla="*/ 1 w 1536"/>
                <a:gd name="T9" fmla="*/ 2 h 793"/>
                <a:gd name="T10" fmla="*/ 1 w 1536"/>
                <a:gd name="T11" fmla="*/ 2 h 793"/>
                <a:gd name="T12" fmla="*/ 0 w 1536"/>
                <a:gd name="T13" fmla="*/ 2 h 793"/>
                <a:gd name="T14" fmla="*/ 0 60000 65536"/>
                <a:gd name="T15" fmla="*/ 0 60000 65536"/>
                <a:gd name="T16" fmla="*/ 0 60000 65536"/>
                <a:gd name="T17" fmla="*/ 0 60000 65536"/>
                <a:gd name="T18" fmla="*/ 0 60000 65536"/>
                <a:gd name="T19" fmla="*/ 0 60000 65536"/>
                <a:gd name="T20" fmla="*/ 0 60000 65536"/>
                <a:gd name="T21" fmla="*/ 0 w 1536"/>
                <a:gd name="T22" fmla="*/ 0 h 793"/>
                <a:gd name="T23" fmla="*/ 1536 w 1536"/>
                <a:gd name="T24" fmla="*/ 793 h 793"/>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36" h="793">
                  <a:moveTo>
                    <a:pt x="0" y="4"/>
                  </a:moveTo>
                  <a:cubicBezTo>
                    <a:pt x="81" y="3"/>
                    <a:pt x="159" y="0"/>
                    <a:pt x="267" y="4"/>
                  </a:cubicBezTo>
                  <a:cubicBezTo>
                    <a:pt x="423" y="202"/>
                    <a:pt x="590" y="271"/>
                    <a:pt x="771" y="271"/>
                  </a:cubicBezTo>
                  <a:cubicBezTo>
                    <a:pt x="952" y="271"/>
                    <a:pt x="1146" y="194"/>
                    <a:pt x="1293" y="2"/>
                  </a:cubicBezTo>
                  <a:cubicBezTo>
                    <a:pt x="1393" y="2"/>
                    <a:pt x="1536" y="3"/>
                    <a:pt x="1530" y="4"/>
                  </a:cubicBezTo>
                  <a:cubicBezTo>
                    <a:pt x="1441" y="129"/>
                    <a:pt x="1140" y="609"/>
                    <a:pt x="780" y="793"/>
                  </a:cubicBezTo>
                  <a:cubicBezTo>
                    <a:pt x="417" y="612"/>
                    <a:pt x="27" y="45"/>
                    <a:pt x="0" y="4"/>
                  </a:cubicBezTo>
                  <a:close/>
                </a:path>
              </a:pathLst>
            </a:custGeom>
            <a:solidFill>
              <a:srgbClr val="0070C0"/>
            </a:solidFill>
            <a:ln>
              <a:noFill/>
            </a:ln>
            <a:extLst>
              <a:ext uri="{91240B29-F687-4F45-9708-019B960494DF}">
                <a14:hiddenLine xmlns:a14="http://schemas.microsoft.com/office/drawing/2010/main" w="3175">
                  <a:solidFill>
                    <a:srgbClr val="000000"/>
                  </a:solidFill>
                  <a:round/>
                  <a:headEnd/>
                  <a:tailEnd/>
                </a14:hiddenLine>
              </a:ext>
            </a:extLst>
          </p:spPr>
          <p:txBody>
            <a:bodyPr/>
            <a:lstStyle/>
            <a:p>
              <a:endParaRPr lang="fr-FR"/>
            </a:p>
          </p:txBody>
        </p:sp>
      </p:grpSp>
      <p:sp>
        <p:nvSpPr>
          <p:cNvPr id="23" name="ZoneTexte 22">
            <a:extLst>
              <a:ext uri="{FF2B5EF4-FFF2-40B4-BE49-F238E27FC236}">
                <a16:creationId xmlns:a16="http://schemas.microsoft.com/office/drawing/2014/main" id="{DEEF548F-C8C8-6FCD-87D2-2739F7768F7B}"/>
              </a:ext>
            </a:extLst>
          </p:cNvPr>
          <p:cNvSpPr txBox="1"/>
          <p:nvPr/>
        </p:nvSpPr>
        <p:spPr>
          <a:xfrm>
            <a:off x="4050535" y="2502121"/>
            <a:ext cx="4412955" cy="2215991"/>
          </a:xfrm>
          <a:prstGeom prst="rect">
            <a:avLst/>
          </a:prstGeom>
          <a:solidFill>
            <a:schemeClr val="bg1"/>
          </a:solidFill>
        </p:spPr>
        <p:txBody>
          <a:bodyPr wrap="square" rtlCol="0">
            <a:spAutoFit/>
          </a:bodyPr>
          <a:lstStyle/>
          <a:p>
            <a:pPr marL="914400" indent="-914400">
              <a:spcBef>
                <a:spcPts val="600"/>
              </a:spcBef>
              <a:buAutoNum type="arabicPlain"/>
            </a:pPr>
            <a:endParaRPr lang="fr-FR" sz="4000" dirty="0">
              <a:solidFill>
                <a:schemeClr val="accent2">
                  <a:lumMod val="75000"/>
                </a:schemeClr>
              </a:solidFill>
              <a:latin typeface="Bahnschrift SemiLight SemiConde" panose="020B0502040204020203" pitchFamily="34" charset="0"/>
            </a:endParaRPr>
          </a:p>
          <a:p>
            <a:pPr>
              <a:spcBef>
                <a:spcPts val="600"/>
              </a:spcBef>
            </a:pPr>
            <a:r>
              <a:rPr lang="fr-FR" sz="4400" dirty="0">
                <a:solidFill>
                  <a:schemeClr val="accent2">
                    <a:lumMod val="75000"/>
                  </a:schemeClr>
                </a:solidFill>
                <a:latin typeface="Bahnschrift SemiLight SemiConde" panose="020B0502040204020203" pitchFamily="34" charset="0"/>
              </a:rPr>
              <a:t>CONCLUSION</a:t>
            </a:r>
          </a:p>
          <a:p>
            <a:pPr>
              <a:spcBef>
                <a:spcPts val="600"/>
              </a:spcBef>
            </a:pPr>
            <a:endParaRPr lang="fr-FR" sz="4400" dirty="0">
              <a:solidFill>
                <a:schemeClr val="accent2">
                  <a:lumMod val="75000"/>
                </a:schemeClr>
              </a:solidFill>
              <a:latin typeface="Bahnschrift SemiLight SemiConde" panose="020B0502040204020203" pitchFamily="34" charset="0"/>
            </a:endParaRPr>
          </a:p>
        </p:txBody>
      </p:sp>
      <p:sp>
        <p:nvSpPr>
          <p:cNvPr id="6" name="ZoneTexte 5">
            <a:extLst>
              <a:ext uri="{FF2B5EF4-FFF2-40B4-BE49-F238E27FC236}">
                <a16:creationId xmlns:a16="http://schemas.microsoft.com/office/drawing/2014/main" id="{E9D4C8C0-E5AB-07D7-0F58-3036A0DA42F3}"/>
              </a:ext>
            </a:extLst>
          </p:cNvPr>
          <p:cNvSpPr txBox="1"/>
          <p:nvPr/>
        </p:nvSpPr>
        <p:spPr>
          <a:xfrm>
            <a:off x="3373516" y="1450593"/>
            <a:ext cx="6108568" cy="840230"/>
          </a:xfrm>
          <a:prstGeom prst="rect">
            <a:avLst/>
          </a:prstGeom>
          <a:noFill/>
        </p:spPr>
        <p:txBody>
          <a:bodyPr wrap="square">
            <a:spAutoFit/>
          </a:bodyPr>
          <a:lstStyle/>
          <a:p>
            <a:pPr marL="0" marR="0" lvl="0" indent="0" algn="l" defTabSz="914400" rtl="0" eaLnBrk="0" fontAlgn="base" latinLnBrk="0" hangingPunct="0">
              <a:lnSpc>
                <a:spcPct val="90000"/>
              </a:lnSpc>
              <a:spcBef>
                <a:spcPct val="0"/>
              </a:spcBef>
              <a:spcAft>
                <a:spcPct val="0"/>
              </a:spcAft>
              <a:buClrTx/>
              <a:buSzTx/>
              <a:buFontTx/>
              <a:buNone/>
              <a:tabLst/>
              <a:defRPr/>
            </a:pPr>
            <a:r>
              <a:rPr lang="en-US" sz="5400" b="1" kern="0" dirty="0">
                <a:solidFill>
                  <a:schemeClr val="accent2">
                    <a:lumMod val="75000"/>
                  </a:schemeClr>
                </a:solidFill>
                <a:latin typeface="Bahnschrift SemiBold SemiConden" panose="020B0502040204020203" pitchFamily="34" charset="0"/>
                <a:ea typeface="+mj-ea"/>
                <a:cs typeface="+mj-cs"/>
              </a:rPr>
              <a:t>PARTIE 5</a:t>
            </a:r>
            <a:endParaRPr kumimoji="0" lang="en-US" sz="5400" b="1" i="0" u="none" strike="noStrike" kern="0" cap="none" spc="0" normalizeH="0" baseline="0" noProof="1">
              <a:ln>
                <a:noFill/>
              </a:ln>
              <a:solidFill>
                <a:schemeClr val="accent2">
                  <a:lumMod val="75000"/>
                </a:schemeClr>
              </a:solidFill>
              <a:effectLst/>
              <a:uLnTx/>
              <a:uFillTx/>
              <a:latin typeface="Bahnschrift SemiBold SemiConden" panose="020B0502040204020203" pitchFamily="34" charset="0"/>
              <a:ea typeface="+mj-ea"/>
              <a:cs typeface="+mj-cs"/>
            </a:endParaRPr>
          </a:p>
        </p:txBody>
      </p:sp>
      <p:sp>
        <p:nvSpPr>
          <p:cNvPr id="14" name="Espace réservé du numéro de diapositive 10">
            <a:extLst>
              <a:ext uri="{FF2B5EF4-FFF2-40B4-BE49-F238E27FC236}">
                <a16:creationId xmlns:a16="http://schemas.microsoft.com/office/drawing/2014/main" id="{889ACB66-7938-C44B-E995-29A743A6D275}"/>
              </a:ext>
            </a:extLst>
          </p:cNvPr>
          <p:cNvSpPr>
            <a:spLocks noGrp="1"/>
          </p:cNvSpPr>
          <p:nvPr>
            <p:ph type="sldNum" sz="quarter" idx="12"/>
          </p:nvPr>
        </p:nvSpPr>
        <p:spPr>
          <a:xfrm>
            <a:off x="11397973" y="6424150"/>
            <a:ext cx="683339" cy="365125"/>
          </a:xfrm>
        </p:spPr>
        <p:txBody>
          <a:bodyPr/>
          <a:lstStyle/>
          <a:p>
            <a:fld id="{395FFE17-1C7A-4C87-ACFA-94F5666BC176}" type="slidenum">
              <a:rPr lang="fr-FR" sz="1200" b="1" smtClean="0">
                <a:solidFill>
                  <a:schemeClr val="bg1"/>
                </a:solidFill>
              </a:rPr>
              <a:t>19</a:t>
            </a:fld>
            <a:endParaRPr lang="fr-FR" sz="1200" b="1">
              <a:solidFill>
                <a:schemeClr val="bg1"/>
              </a:solidFill>
            </a:endParaRPr>
          </a:p>
        </p:txBody>
      </p:sp>
    </p:spTree>
    <p:extLst>
      <p:ext uri="{BB962C8B-B14F-4D97-AF65-F5344CB8AC3E}">
        <p14:creationId xmlns:p14="http://schemas.microsoft.com/office/powerpoint/2010/main" val="1322248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3C25004-35F3-4942-1F2A-48BDA831770F}"/>
              </a:ext>
            </a:extLst>
          </p:cNvPr>
          <p:cNvSpPr>
            <a:spLocks noGrp="1"/>
          </p:cNvSpPr>
          <p:nvPr>
            <p:ph type="title"/>
          </p:nvPr>
        </p:nvSpPr>
        <p:spPr>
          <a:xfrm>
            <a:off x="583807" y="4533588"/>
            <a:ext cx="5481353" cy="1176859"/>
          </a:xfrm>
        </p:spPr>
        <p:txBody>
          <a:bodyPr vert="horz" lIns="91440" tIns="45720" rIns="91440" bIns="45720" rtlCol="0" anchor="b">
            <a:normAutofit fontScale="90000"/>
          </a:bodyPr>
          <a:lstStyle/>
          <a:p>
            <a:pPr algn="just" defTabSz="899320">
              <a:buClr>
                <a:srgbClr val="000000"/>
              </a:buClr>
            </a:pPr>
            <a:br>
              <a:rPr lang="fr-FR" sz="1400" b="1" i="1" dirty="0">
                <a:solidFill>
                  <a:schemeClr val="accent2">
                    <a:lumMod val="75000"/>
                  </a:schemeClr>
                </a:solidFill>
                <a:latin typeface="+mj-lt"/>
              </a:rPr>
            </a:br>
            <a:br>
              <a:rPr lang="fr-FR" sz="1400" b="1" i="1" dirty="0">
                <a:solidFill>
                  <a:schemeClr val="accent2">
                    <a:lumMod val="75000"/>
                  </a:schemeClr>
                </a:solidFill>
                <a:latin typeface="+mj-lt"/>
              </a:rPr>
            </a:br>
            <a:r>
              <a:rPr lang="fr-FR" sz="1400" dirty="0">
                <a:solidFill>
                  <a:schemeClr val="accent2">
                    <a:lumMod val="75000"/>
                  </a:schemeClr>
                </a:solidFill>
                <a:latin typeface="Georgia" pitchFamily="18" charset="0"/>
              </a:rPr>
              <a:t>Le présent document est la note de synthèse relative à l'arrêté des comptes sociaux clos le 31 août 2024 de l’association Comité Corse d’Equitation, rédigé à l'intention du comité directeur de l’association.</a:t>
            </a:r>
            <a:br>
              <a:rPr lang="fr-FR" sz="1400" dirty="0">
                <a:solidFill>
                  <a:schemeClr val="accent2">
                    <a:lumMod val="75000"/>
                  </a:schemeClr>
                </a:solidFill>
                <a:latin typeface="Georgia" pitchFamily="18" charset="0"/>
              </a:rPr>
            </a:br>
            <a:br>
              <a:rPr lang="fr-FR" sz="1400" dirty="0">
                <a:solidFill>
                  <a:schemeClr val="accent2">
                    <a:lumMod val="75000"/>
                  </a:schemeClr>
                </a:solidFill>
                <a:latin typeface="Georgia" pitchFamily="18" charset="0"/>
              </a:rPr>
            </a:br>
            <a:br>
              <a:rPr lang="fr-FR" sz="1400" dirty="0">
                <a:solidFill>
                  <a:schemeClr val="accent2">
                    <a:lumMod val="75000"/>
                  </a:schemeClr>
                </a:solidFill>
                <a:latin typeface="Georgia" pitchFamily="18" charset="0"/>
              </a:rPr>
            </a:br>
            <a:r>
              <a:rPr lang="fr-FR" sz="1400" dirty="0">
                <a:solidFill>
                  <a:schemeClr val="accent2">
                    <a:lumMod val="75000"/>
                  </a:schemeClr>
                </a:solidFill>
                <a:latin typeface="Georgia" pitchFamily="18" charset="0"/>
              </a:rPr>
              <a:t>Ce document a été établi uniquement dans le cadre de notre mission d’audit des comptes annuels dont la préparation et le contenu sont placés sous la responsabilité de la Direction.                            </a:t>
            </a:r>
            <a:br>
              <a:rPr lang="fr-FR" sz="1400" dirty="0">
                <a:solidFill>
                  <a:schemeClr val="accent2">
                    <a:lumMod val="75000"/>
                  </a:schemeClr>
                </a:solidFill>
                <a:latin typeface="Georgia" pitchFamily="18" charset="0"/>
              </a:rPr>
            </a:br>
            <a:r>
              <a:rPr lang="fr-FR" sz="1400" dirty="0">
                <a:solidFill>
                  <a:schemeClr val="accent2">
                    <a:lumMod val="75000"/>
                  </a:schemeClr>
                </a:solidFill>
                <a:latin typeface="Georgia" pitchFamily="18" charset="0"/>
              </a:rPr>
              <a:t> </a:t>
            </a:r>
            <a:br>
              <a:rPr lang="fr-FR" sz="1400" dirty="0">
                <a:solidFill>
                  <a:schemeClr val="accent2">
                    <a:lumMod val="75000"/>
                  </a:schemeClr>
                </a:solidFill>
                <a:latin typeface="Georgia" pitchFamily="18" charset="0"/>
              </a:rPr>
            </a:br>
            <a:br>
              <a:rPr lang="fr-FR" sz="1400" dirty="0">
                <a:solidFill>
                  <a:schemeClr val="accent2">
                    <a:lumMod val="75000"/>
                  </a:schemeClr>
                </a:solidFill>
                <a:latin typeface="Georgia" pitchFamily="18" charset="0"/>
              </a:rPr>
            </a:br>
            <a:r>
              <a:rPr lang="fr-FR" sz="1400" dirty="0">
                <a:solidFill>
                  <a:schemeClr val="accent2">
                    <a:lumMod val="75000"/>
                  </a:schemeClr>
                </a:solidFill>
                <a:latin typeface="Georgia" pitchFamily="18" charset="0"/>
              </a:rPr>
              <a:t>Dans ce contexte, le présent document ne peut être communiqué à aucun tiers et ne peut être utilisé, mentionné ou interprété dans un cadre autre que celui de cette réunion de synthèse.</a:t>
            </a:r>
            <a:br>
              <a:rPr lang="fr-FR" sz="1400" dirty="0">
                <a:solidFill>
                  <a:schemeClr val="accent2">
                    <a:lumMod val="75000"/>
                  </a:schemeClr>
                </a:solidFill>
                <a:latin typeface="Georgia" pitchFamily="18" charset="0"/>
              </a:rPr>
            </a:br>
            <a:br>
              <a:rPr lang="fr-FR" sz="1400" dirty="0">
                <a:solidFill>
                  <a:schemeClr val="accent2">
                    <a:lumMod val="75000"/>
                  </a:schemeClr>
                </a:solidFill>
                <a:latin typeface="Georgia" pitchFamily="18" charset="0"/>
              </a:rPr>
            </a:br>
            <a:br>
              <a:rPr lang="fr-FR" sz="1400" dirty="0">
                <a:solidFill>
                  <a:schemeClr val="accent2">
                    <a:lumMod val="75000"/>
                  </a:schemeClr>
                </a:solidFill>
                <a:latin typeface="Georgia" pitchFamily="18" charset="0"/>
              </a:rPr>
            </a:br>
            <a:br>
              <a:rPr lang="fr-FR" sz="1400" dirty="0">
                <a:solidFill>
                  <a:schemeClr val="accent2">
                    <a:lumMod val="75000"/>
                  </a:schemeClr>
                </a:solidFill>
                <a:latin typeface="Georgia" pitchFamily="18" charset="0"/>
              </a:rPr>
            </a:br>
            <a:br>
              <a:rPr lang="fr-FR" sz="1400" dirty="0">
                <a:solidFill>
                  <a:schemeClr val="accent2">
                    <a:lumMod val="75000"/>
                  </a:schemeClr>
                </a:solidFill>
                <a:latin typeface="Georgia" pitchFamily="18" charset="0"/>
              </a:rPr>
            </a:br>
            <a:endParaRPr lang="en-US" sz="1300" kern="1200" dirty="0">
              <a:solidFill>
                <a:schemeClr val="accent2">
                  <a:lumMod val="75000"/>
                </a:schemeClr>
              </a:solidFill>
              <a:latin typeface="+mj-lt"/>
              <a:ea typeface="+mj-ea"/>
              <a:cs typeface="+mj-cs"/>
            </a:endParaRPr>
          </a:p>
        </p:txBody>
      </p:sp>
      <p:pic>
        <p:nvPicPr>
          <p:cNvPr id="5" name="Espace réservé du contenu 4">
            <a:extLst>
              <a:ext uri="{FF2B5EF4-FFF2-40B4-BE49-F238E27FC236}">
                <a16:creationId xmlns:a16="http://schemas.microsoft.com/office/drawing/2014/main" id="{AB8EB5BC-1F90-24FF-1B6B-1A0BBB69AA8B}"/>
              </a:ext>
            </a:extLst>
          </p:cNvPr>
          <p:cNvPicPr>
            <a:picLocks noChangeAspect="1"/>
          </p:cNvPicPr>
          <p:nvPr/>
        </p:nvPicPr>
        <p:blipFill>
          <a:blip r:embed="rId2"/>
          <a:stretch>
            <a:fillRect/>
          </a:stretch>
        </p:blipFill>
        <p:spPr>
          <a:xfrm>
            <a:off x="6096000" y="1595678"/>
            <a:ext cx="3438181" cy="3526339"/>
          </a:xfrm>
          <a:prstGeom prst="rect">
            <a:avLst/>
          </a:prstGeom>
        </p:spPr>
      </p:pic>
      <p:grpSp>
        <p:nvGrpSpPr>
          <p:cNvPr id="3" name="Group 7">
            <a:extLst>
              <a:ext uri="{FF2B5EF4-FFF2-40B4-BE49-F238E27FC236}">
                <a16:creationId xmlns:a16="http://schemas.microsoft.com/office/drawing/2014/main" id="{CE11E563-6D72-C750-B6AF-8B94FE9A8E99}"/>
              </a:ext>
            </a:extLst>
          </p:cNvPr>
          <p:cNvGrpSpPr>
            <a:grpSpLocks/>
          </p:cNvGrpSpPr>
          <p:nvPr/>
        </p:nvGrpSpPr>
        <p:grpSpPr bwMode="auto">
          <a:xfrm>
            <a:off x="10807710" y="5839085"/>
            <a:ext cx="936000" cy="864000"/>
            <a:chOff x="2082" y="11595"/>
            <a:chExt cx="1417" cy="1417"/>
          </a:xfrm>
        </p:grpSpPr>
        <p:sp>
          <p:nvSpPr>
            <p:cNvPr id="4" name="Rectangle 8">
              <a:extLst>
                <a:ext uri="{FF2B5EF4-FFF2-40B4-BE49-F238E27FC236}">
                  <a16:creationId xmlns:a16="http://schemas.microsoft.com/office/drawing/2014/main" id="{DA4967C1-C8AA-A87C-B4EE-2E54F1749D6E}"/>
                </a:ext>
              </a:extLst>
            </p:cNvPr>
            <p:cNvSpPr>
              <a:spLocks noChangeArrowheads="1"/>
            </p:cNvSpPr>
            <p:nvPr/>
          </p:nvSpPr>
          <p:spPr bwMode="auto">
            <a:xfrm>
              <a:off x="2082" y="11595"/>
              <a:ext cx="1417" cy="1417"/>
            </a:xfrm>
            <a:prstGeom prst="rect">
              <a:avLst/>
            </a:prstGeom>
            <a:solidFill>
              <a:srgbClr val="808080"/>
            </a:solidFill>
            <a:ln>
              <a:noFill/>
            </a:ln>
            <a:extLst>
              <a:ext uri="{91240B29-F687-4F45-9708-019B960494DF}">
                <a14:hiddenLine xmlns:a14="http://schemas.microsoft.com/office/drawing/2010/main" w="152400">
                  <a:solidFill>
                    <a:srgbClr val="000000"/>
                  </a:solidFill>
                  <a:miter lim="800000"/>
                  <a:headEnd/>
                  <a:tailEnd/>
                </a14:hiddenLine>
              </a:ext>
            </a:extLst>
          </p:spPr>
          <p:txBody>
            <a:bodyPr/>
            <a:lstStyle>
              <a:lvl1pPr>
                <a:spcAft>
                  <a:spcPts val="600"/>
                </a:spcAft>
                <a:buClr>
                  <a:srgbClr val="000000"/>
                </a:buClr>
                <a:buFont typeface="Wingdings" panose="05000000000000000000" pitchFamily="2" charset="2"/>
                <a:buChar char="•"/>
                <a:defRPr sz="1300">
                  <a:solidFill>
                    <a:schemeClr val="tx1"/>
                  </a:solidFill>
                  <a:latin typeface="Georgia" panose="02040502050405020303" pitchFamily="18" charset="0"/>
                </a:defRPr>
              </a:lvl1pPr>
              <a:lvl2pPr marL="742950" indent="-285750">
                <a:spcAft>
                  <a:spcPts val="600"/>
                </a:spcAft>
                <a:buClr>
                  <a:srgbClr val="000000"/>
                </a:buClr>
                <a:buFont typeface="Times New Roman" panose="02020603050405020304" pitchFamily="18" charset="0"/>
                <a:buChar char="•"/>
                <a:defRPr sz="1300">
                  <a:solidFill>
                    <a:schemeClr val="tx1"/>
                  </a:solidFill>
                  <a:latin typeface="Georgia" panose="02040502050405020303" pitchFamily="18" charset="0"/>
                </a:defRPr>
              </a:lvl2pPr>
              <a:lvl3pPr marL="1143000" indent="-228600">
                <a:spcAft>
                  <a:spcPts val="600"/>
                </a:spcAft>
                <a:buClr>
                  <a:srgbClr val="000000"/>
                </a:buClr>
                <a:buFont typeface="Arial" panose="020B0604020202020204" pitchFamily="34" charset="0"/>
                <a:buChar char="-"/>
                <a:defRPr sz="1300">
                  <a:solidFill>
                    <a:schemeClr val="tx1"/>
                  </a:solidFill>
                  <a:latin typeface="Georgia" panose="02040502050405020303" pitchFamily="18" charset="0"/>
                </a:defRPr>
              </a:lvl3pPr>
              <a:lvl4pPr marL="1600200" indent="-228600">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4pPr>
              <a:lvl5pPr marL="2057400" indent="-228600">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5pPr>
              <a:lvl6pPr marL="25146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6pPr>
              <a:lvl7pPr marL="29718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7pPr>
              <a:lvl8pPr marL="34290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8pPr>
              <a:lvl9pPr marL="38862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9pPr>
            </a:lstStyle>
            <a:p>
              <a:pPr eaLnBrk="1" hangingPunct="1">
                <a:spcAft>
                  <a:spcPct val="0"/>
                </a:spcAft>
                <a:buClrTx/>
                <a:buFontTx/>
                <a:buNone/>
              </a:pPr>
              <a:endParaRPr lang="fr-FR" altLang="fr-FR" sz="971">
                <a:latin typeface="Arial" panose="020B0604020202020204" pitchFamily="34" charset="0"/>
              </a:endParaRPr>
            </a:p>
          </p:txBody>
        </p:sp>
        <p:sp>
          <p:nvSpPr>
            <p:cNvPr id="7" name="Oval 9">
              <a:extLst>
                <a:ext uri="{FF2B5EF4-FFF2-40B4-BE49-F238E27FC236}">
                  <a16:creationId xmlns:a16="http://schemas.microsoft.com/office/drawing/2014/main" id="{018F6082-FACE-AFFF-1DA9-E9D772D9282A}"/>
                </a:ext>
              </a:extLst>
            </p:cNvPr>
            <p:cNvSpPr>
              <a:spLocks noChangeArrowheads="1"/>
            </p:cNvSpPr>
            <p:nvPr/>
          </p:nvSpPr>
          <p:spPr bwMode="auto">
            <a:xfrm>
              <a:off x="2182" y="11688"/>
              <a:ext cx="1206" cy="1206"/>
            </a:xfrm>
            <a:prstGeom prst="ellipse">
              <a:avLst/>
            </a:prstGeom>
            <a:solidFill>
              <a:srgbClr val="808080"/>
            </a:solidFill>
            <a:ln>
              <a:noFill/>
            </a:ln>
            <a:extLst>
              <a:ext uri="{91240B29-F687-4F45-9708-019B960494DF}">
                <a14:hiddenLine xmlns:a14="http://schemas.microsoft.com/office/drawing/2010/main" w="38100" algn="ctr">
                  <a:solidFill>
                    <a:srgbClr val="000000"/>
                  </a:solidFill>
                  <a:round/>
                  <a:headEnd/>
                  <a:tailEnd/>
                </a14:hiddenLine>
              </a:ext>
            </a:extLst>
          </p:spPr>
          <p:txBody>
            <a:bodyPr/>
            <a:lstStyle>
              <a:lvl1pPr>
                <a:spcAft>
                  <a:spcPts val="600"/>
                </a:spcAft>
                <a:buClr>
                  <a:srgbClr val="000000"/>
                </a:buClr>
                <a:buFont typeface="Wingdings" panose="05000000000000000000" pitchFamily="2" charset="2"/>
                <a:buChar char="•"/>
                <a:defRPr sz="1300">
                  <a:solidFill>
                    <a:schemeClr val="tx1"/>
                  </a:solidFill>
                  <a:latin typeface="Georgia" panose="02040502050405020303" pitchFamily="18" charset="0"/>
                </a:defRPr>
              </a:lvl1pPr>
              <a:lvl2pPr marL="742950" indent="-285750">
                <a:spcAft>
                  <a:spcPts val="600"/>
                </a:spcAft>
                <a:buClr>
                  <a:srgbClr val="000000"/>
                </a:buClr>
                <a:buFont typeface="Times New Roman" panose="02020603050405020304" pitchFamily="18" charset="0"/>
                <a:buChar char="•"/>
                <a:defRPr sz="1300">
                  <a:solidFill>
                    <a:schemeClr val="tx1"/>
                  </a:solidFill>
                  <a:latin typeface="Georgia" panose="02040502050405020303" pitchFamily="18" charset="0"/>
                </a:defRPr>
              </a:lvl2pPr>
              <a:lvl3pPr marL="1143000" indent="-228600">
                <a:spcAft>
                  <a:spcPts val="600"/>
                </a:spcAft>
                <a:buClr>
                  <a:srgbClr val="000000"/>
                </a:buClr>
                <a:buFont typeface="Arial" panose="020B0604020202020204" pitchFamily="34" charset="0"/>
                <a:buChar char="-"/>
                <a:defRPr sz="1300">
                  <a:solidFill>
                    <a:schemeClr val="tx1"/>
                  </a:solidFill>
                  <a:latin typeface="Georgia" panose="02040502050405020303" pitchFamily="18" charset="0"/>
                </a:defRPr>
              </a:lvl3pPr>
              <a:lvl4pPr marL="1600200" indent="-228600">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4pPr>
              <a:lvl5pPr marL="2057400" indent="-228600">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5pPr>
              <a:lvl6pPr marL="25146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6pPr>
              <a:lvl7pPr marL="29718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7pPr>
              <a:lvl8pPr marL="34290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8pPr>
              <a:lvl9pPr marL="38862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9pPr>
            </a:lstStyle>
            <a:p>
              <a:pPr eaLnBrk="1" hangingPunct="1">
                <a:spcAft>
                  <a:spcPct val="0"/>
                </a:spcAft>
                <a:buClrTx/>
                <a:buFontTx/>
                <a:buNone/>
              </a:pPr>
              <a:endParaRPr lang="fr-FR" altLang="fr-FR" sz="971">
                <a:latin typeface="Arial" panose="020B0604020202020204" pitchFamily="34" charset="0"/>
              </a:endParaRPr>
            </a:p>
          </p:txBody>
        </p:sp>
        <p:sp>
          <p:nvSpPr>
            <p:cNvPr id="9" name="Freeform 10">
              <a:extLst>
                <a:ext uri="{FF2B5EF4-FFF2-40B4-BE49-F238E27FC236}">
                  <a16:creationId xmlns:a16="http://schemas.microsoft.com/office/drawing/2014/main" id="{5F87145F-6D66-D8BA-F369-1089D30E5B03}"/>
                </a:ext>
              </a:extLst>
            </p:cNvPr>
            <p:cNvSpPr>
              <a:spLocks/>
            </p:cNvSpPr>
            <p:nvPr/>
          </p:nvSpPr>
          <p:spPr bwMode="auto">
            <a:xfrm>
              <a:off x="2306" y="11919"/>
              <a:ext cx="823" cy="828"/>
            </a:xfrm>
            <a:custGeom>
              <a:avLst/>
              <a:gdLst>
                <a:gd name="T0" fmla="*/ 391 w 823"/>
                <a:gd name="T1" fmla="*/ 337 h 828"/>
                <a:gd name="T2" fmla="*/ 397 w 823"/>
                <a:gd name="T3" fmla="*/ 339 h 828"/>
                <a:gd name="T4" fmla="*/ 396 w 823"/>
                <a:gd name="T5" fmla="*/ 331 h 828"/>
                <a:gd name="T6" fmla="*/ 386 w 823"/>
                <a:gd name="T7" fmla="*/ 340 h 828"/>
                <a:gd name="T8" fmla="*/ 394 w 823"/>
                <a:gd name="T9" fmla="*/ 346 h 828"/>
                <a:gd name="T10" fmla="*/ 406 w 823"/>
                <a:gd name="T11" fmla="*/ 332 h 828"/>
                <a:gd name="T12" fmla="*/ 394 w 823"/>
                <a:gd name="T13" fmla="*/ 323 h 828"/>
                <a:gd name="T14" fmla="*/ 378 w 823"/>
                <a:gd name="T15" fmla="*/ 333 h 828"/>
                <a:gd name="T16" fmla="*/ 382 w 823"/>
                <a:gd name="T17" fmla="*/ 352 h 828"/>
                <a:gd name="T18" fmla="*/ 406 w 823"/>
                <a:gd name="T19" fmla="*/ 353 h 828"/>
                <a:gd name="T20" fmla="*/ 415 w 823"/>
                <a:gd name="T21" fmla="*/ 338 h 828"/>
                <a:gd name="T22" fmla="*/ 411 w 823"/>
                <a:gd name="T23" fmla="*/ 316 h 828"/>
                <a:gd name="T24" fmla="*/ 396 w 823"/>
                <a:gd name="T25" fmla="*/ 308 h 828"/>
                <a:gd name="T26" fmla="*/ 374 w 823"/>
                <a:gd name="T27" fmla="*/ 312 h 828"/>
                <a:gd name="T28" fmla="*/ 362 w 823"/>
                <a:gd name="T29" fmla="*/ 345 h 828"/>
                <a:gd name="T30" fmla="*/ 407 w 823"/>
                <a:gd name="T31" fmla="*/ 370 h 828"/>
                <a:gd name="T32" fmla="*/ 436 w 823"/>
                <a:gd name="T33" fmla="*/ 331 h 828"/>
                <a:gd name="T34" fmla="*/ 421 w 823"/>
                <a:gd name="T35" fmla="*/ 297 h 828"/>
                <a:gd name="T36" fmla="*/ 383 w 823"/>
                <a:gd name="T37" fmla="*/ 285 h 828"/>
                <a:gd name="T38" fmla="*/ 340 w 823"/>
                <a:gd name="T39" fmla="*/ 314 h 828"/>
                <a:gd name="T40" fmla="*/ 338 w 823"/>
                <a:gd name="T41" fmla="*/ 367 h 828"/>
                <a:gd name="T42" fmla="*/ 400 w 823"/>
                <a:gd name="T43" fmla="*/ 402 h 828"/>
                <a:gd name="T44" fmla="*/ 467 w 823"/>
                <a:gd name="T45" fmla="*/ 365 h 828"/>
                <a:gd name="T46" fmla="*/ 464 w 823"/>
                <a:gd name="T47" fmla="*/ 289 h 828"/>
                <a:gd name="T48" fmla="*/ 421 w 823"/>
                <a:gd name="T49" fmla="*/ 251 h 828"/>
                <a:gd name="T50" fmla="*/ 319 w 823"/>
                <a:gd name="T51" fmla="*/ 264 h 828"/>
                <a:gd name="T52" fmla="*/ 283 w 823"/>
                <a:gd name="T53" fmla="*/ 381 h 828"/>
                <a:gd name="T54" fmla="*/ 409 w 823"/>
                <a:gd name="T55" fmla="*/ 469 h 828"/>
                <a:gd name="T56" fmla="*/ 510 w 823"/>
                <a:gd name="T57" fmla="*/ 413 h 828"/>
                <a:gd name="T58" fmla="*/ 540 w 823"/>
                <a:gd name="T59" fmla="*/ 284 h 828"/>
                <a:gd name="T60" fmla="*/ 442 w 823"/>
                <a:gd name="T61" fmla="*/ 174 h 828"/>
                <a:gd name="T62" fmla="*/ 226 w 823"/>
                <a:gd name="T63" fmla="*/ 223 h 828"/>
                <a:gd name="T64" fmla="*/ 202 w 823"/>
                <a:gd name="T65" fmla="*/ 466 h 828"/>
                <a:gd name="T66" fmla="*/ 367 w 823"/>
                <a:gd name="T67" fmla="*/ 577 h 828"/>
                <a:gd name="T68" fmla="*/ 561 w 823"/>
                <a:gd name="T69" fmla="*/ 522 h 828"/>
                <a:gd name="T70" fmla="*/ 663 w 823"/>
                <a:gd name="T71" fmla="*/ 375 h 828"/>
                <a:gd name="T72" fmla="*/ 645 w 823"/>
                <a:gd name="T73" fmla="*/ 189 h 828"/>
                <a:gd name="T74" fmla="*/ 502 w 823"/>
                <a:gd name="T75" fmla="*/ 45 h 828"/>
                <a:gd name="T76" fmla="*/ 214 w 823"/>
                <a:gd name="T77" fmla="*/ 42 h 828"/>
                <a:gd name="T78" fmla="*/ 67 w 823"/>
                <a:gd name="T79" fmla="*/ 174 h 828"/>
                <a:gd name="T80" fmla="*/ 7 w 823"/>
                <a:gd name="T81" fmla="*/ 417 h 828"/>
                <a:gd name="T82" fmla="*/ 148 w 823"/>
                <a:gd name="T83" fmla="*/ 720 h 828"/>
                <a:gd name="T84" fmla="*/ 466 w 823"/>
                <a:gd name="T85" fmla="*/ 822 h 828"/>
                <a:gd name="T86" fmla="*/ 823 w 823"/>
                <a:gd name="T87" fmla="*/ 690 h 828"/>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823"/>
                <a:gd name="T133" fmla="*/ 0 h 828"/>
                <a:gd name="T134" fmla="*/ 823 w 823"/>
                <a:gd name="T135" fmla="*/ 828 h 828"/>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823" h="828">
                  <a:moveTo>
                    <a:pt x="391" y="337"/>
                  </a:moveTo>
                  <a:cubicBezTo>
                    <a:pt x="391" y="337"/>
                    <a:pt x="397" y="340"/>
                    <a:pt x="397" y="339"/>
                  </a:cubicBezTo>
                  <a:cubicBezTo>
                    <a:pt x="399" y="337"/>
                    <a:pt x="397" y="331"/>
                    <a:pt x="396" y="331"/>
                  </a:cubicBezTo>
                  <a:cubicBezTo>
                    <a:pt x="394" y="331"/>
                    <a:pt x="386" y="334"/>
                    <a:pt x="386" y="340"/>
                  </a:cubicBezTo>
                  <a:cubicBezTo>
                    <a:pt x="387" y="346"/>
                    <a:pt x="390" y="346"/>
                    <a:pt x="394" y="346"/>
                  </a:cubicBezTo>
                  <a:cubicBezTo>
                    <a:pt x="400" y="345"/>
                    <a:pt x="407" y="340"/>
                    <a:pt x="406" y="332"/>
                  </a:cubicBezTo>
                  <a:cubicBezTo>
                    <a:pt x="406" y="325"/>
                    <a:pt x="399" y="323"/>
                    <a:pt x="394" y="323"/>
                  </a:cubicBezTo>
                  <a:cubicBezTo>
                    <a:pt x="389" y="323"/>
                    <a:pt x="380" y="328"/>
                    <a:pt x="378" y="333"/>
                  </a:cubicBezTo>
                  <a:cubicBezTo>
                    <a:pt x="376" y="337"/>
                    <a:pt x="377" y="346"/>
                    <a:pt x="382" y="352"/>
                  </a:cubicBezTo>
                  <a:cubicBezTo>
                    <a:pt x="389" y="359"/>
                    <a:pt x="400" y="356"/>
                    <a:pt x="406" y="353"/>
                  </a:cubicBezTo>
                  <a:cubicBezTo>
                    <a:pt x="411" y="350"/>
                    <a:pt x="414" y="344"/>
                    <a:pt x="415" y="338"/>
                  </a:cubicBezTo>
                  <a:cubicBezTo>
                    <a:pt x="417" y="331"/>
                    <a:pt x="415" y="321"/>
                    <a:pt x="411" y="316"/>
                  </a:cubicBezTo>
                  <a:cubicBezTo>
                    <a:pt x="408" y="312"/>
                    <a:pt x="402" y="308"/>
                    <a:pt x="396" y="308"/>
                  </a:cubicBezTo>
                  <a:cubicBezTo>
                    <a:pt x="390" y="308"/>
                    <a:pt x="384" y="306"/>
                    <a:pt x="374" y="312"/>
                  </a:cubicBezTo>
                  <a:cubicBezTo>
                    <a:pt x="364" y="319"/>
                    <a:pt x="359" y="333"/>
                    <a:pt x="362" y="345"/>
                  </a:cubicBezTo>
                  <a:cubicBezTo>
                    <a:pt x="364" y="356"/>
                    <a:pt x="382" y="379"/>
                    <a:pt x="407" y="370"/>
                  </a:cubicBezTo>
                  <a:cubicBezTo>
                    <a:pt x="432" y="360"/>
                    <a:pt x="434" y="342"/>
                    <a:pt x="436" y="331"/>
                  </a:cubicBezTo>
                  <a:cubicBezTo>
                    <a:pt x="436" y="321"/>
                    <a:pt x="432" y="306"/>
                    <a:pt x="421" y="297"/>
                  </a:cubicBezTo>
                  <a:cubicBezTo>
                    <a:pt x="410" y="287"/>
                    <a:pt x="395" y="284"/>
                    <a:pt x="383" y="285"/>
                  </a:cubicBezTo>
                  <a:cubicBezTo>
                    <a:pt x="365" y="286"/>
                    <a:pt x="349" y="299"/>
                    <a:pt x="340" y="314"/>
                  </a:cubicBezTo>
                  <a:cubicBezTo>
                    <a:pt x="331" y="329"/>
                    <a:pt x="331" y="350"/>
                    <a:pt x="338" y="367"/>
                  </a:cubicBezTo>
                  <a:cubicBezTo>
                    <a:pt x="347" y="383"/>
                    <a:pt x="370" y="401"/>
                    <a:pt x="400" y="402"/>
                  </a:cubicBezTo>
                  <a:cubicBezTo>
                    <a:pt x="429" y="402"/>
                    <a:pt x="454" y="389"/>
                    <a:pt x="467" y="365"/>
                  </a:cubicBezTo>
                  <a:cubicBezTo>
                    <a:pt x="479" y="341"/>
                    <a:pt x="474" y="306"/>
                    <a:pt x="464" y="289"/>
                  </a:cubicBezTo>
                  <a:cubicBezTo>
                    <a:pt x="455" y="272"/>
                    <a:pt x="438" y="259"/>
                    <a:pt x="421" y="251"/>
                  </a:cubicBezTo>
                  <a:cubicBezTo>
                    <a:pt x="405" y="243"/>
                    <a:pt x="355" y="231"/>
                    <a:pt x="319" y="264"/>
                  </a:cubicBezTo>
                  <a:cubicBezTo>
                    <a:pt x="283" y="297"/>
                    <a:pt x="268" y="333"/>
                    <a:pt x="283" y="381"/>
                  </a:cubicBezTo>
                  <a:cubicBezTo>
                    <a:pt x="298" y="429"/>
                    <a:pt x="355" y="475"/>
                    <a:pt x="409" y="469"/>
                  </a:cubicBezTo>
                  <a:cubicBezTo>
                    <a:pt x="463" y="463"/>
                    <a:pt x="487" y="442"/>
                    <a:pt x="510" y="413"/>
                  </a:cubicBezTo>
                  <a:cubicBezTo>
                    <a:pt x="533" y="385"/>
                    <a:pt x="551" y="331"/>
                    <a:pt x="540" y="284"/>
                  </a:cubicBezTo>
                  <a:cubicBezTo>
                    <a:pt x="529" y="237"/>
                    <a:pt x="506" y="201"/>
                    <a:pt x="442" y="174"/>
                  </a:cubicBezTo>
                  <a:cubicBezTo>
                    <a:pt x="378" y="145"/>
                    <a:pt x="285" y="165"/>
                    <a:pt x="226" y="223"/>
                  </a:cubicBezTo>
                  <a:cubicBezTo>
                    <a:pt x="167" y="282"/>
                    <a:pt x="169" y="409"/>
                    <a:pt x="202" y="466"/>
                  </a:cubicBezTo>
                  <a:cubicBezTo>
                    <a:pt x="235" y="523"/>
                    <a:pt x="285" y="560"/>
                    <a:pt x="367" y="577"/>
                  </a:cubicBezTo>
                  <a:cubicBezTo>
                    <a:pt x="449" y="593"/>
                    <a:pt x="506" y="557"/>
                    <a:pt x="561" y="522"/>
                  </a:cubicBezTo>
                  <a:cubicBezTo>
                    <a:pt x="615" y="486"/>
                    <a:pt x="653" y="418"/>
                    <a:pt x="663" y="375"/>
                  </a:cubicBezTo>
                  <a:cubicBezTo>
                    <a:pt x="678" y="332"/>
                    <a:pt x="670" y="238"/>
                    <a:pt x="645" y="189"/>
                  </a:cubicBezTo>
                  <a:cubicBezTo>
                    <a:pt x="620" y="138"/>
                    <a:pt x="587" y="86"/>
                    <a:pt x="502" y="45"/>
                  </a:cubicBezTo>
                  <a:cubicBezTo>
                    <a:pt x="420" y="4"/>
                    <a:pt x="295" y="0"/>
                    <a:pt x="214" y="42"/>
                  </a:cubicBezTo>
                  <a:cubicBezTo>
                    <a:pt x="133" y="84"/>
                    <a:pt x="110" y="109"/>
                    <a:pt x="67" y="174"/>
                  </a:cubicBezTo>
                  <a:cubicBezTo>
                    <a:pt x="24" y="239"/>
                    <a:pt x="0" y="330"/>
                    <a:pt x="7" y="417"/>
                  </a:cubicBezTo>
                  <a:cubicBezTo>
                    <a:pt x="7" y="504"/>
                    <a:pt x="58" y="645"/>
                    <a:pt x="148" y="720"/>
                  </a:cubicBezTo>
                  <a:cubicBezTo>
                    <a:pt x="238" y="795"/>
                    <a:pt x="325" y="828"/>
                    <a:pt x="466" y="822"/>
                  </a:cubicBezTo>
                  <a:cubicBezTo>
                    <a:pt x="607" y="816"/>
                    <a:pt x="787" y="729"/>
                    <a:pt x="823" y="690"/>
                  </a:cubicBezTo>
                </a:path>
              </a:pathLst>
            </a:custGeom>
            <a:noFill/>
            <a:ln w="22225">
              <a:solidFill>
                <a:srgbClr val="FFFFFF"/>
              </a:solidFill>
              <a:round/>
              <a:headEnd/>
              <a:tailEnd/>
            </a:ln>
            <a:extLst>
              <a:ext uri="{909E8E84-426E-40DD-AFC4-6F175D3DCCD1}">
                <a14:hiddenFill xmlns:a14="http://schemas.microsoft.com/office/drawing/2010/main">
                  <a:solidFill>
                    <a:srgbClr val="FFFFFF"/>
                  </a:solidFill>
                </a14:hiddenFill>
              </a:ext>
            </a:extLst>
          </p:spPr>
          <p:txBody>
            <a:bodyPr/>
            <a:lstStyle/>
            <a:p>
              <a:endParaRPr lang="fr-FR"/>
            </a:p>
          </p:txBody>
        </p:sp>
        <p:sp>
          <p:nvSpPr>
            <p:cNvPr id="10" name="Freeform 11">
              <a:extLst>
                <a:ext uri="{FF2B5EF4-FFF2-40B4-BE49-F238E27FC236}">
                  <a16:creationId xmlns:a16="http://schemas.microsoft.com/office/drawing/2014/main" id="{D0185D12-F63B-ED4C-BB46-CAD5780BCDA8}"/>
                </a:ext>
              </a:extLst>
            </p:cNvPr>
            <p:cNvSpPr>
              <a:spLocks/>
            </p:cNvSpPr>
            <p:nvPr/>
          </p:nvSpPr>
          <p:spPr bwMode="auto">
            <a:xfrm rot="-5400000">
              <a:off x="2449" y="11973"/>
              <a:ext cx="1106" cy="617"/>
            </a:xfrm>
            <a:custGeom>
              <a:avLst/>
              <a:gdLst>
                <a:gd name="T0" fmla="*/ 0 w 1536"/>
                <a:gd name="T1" fmla="*/ 2 h 793"/>
                <a:gd name="T2" fmla="*/ 1 w 1536"/>
                <a:gd name="T3" fmla="*/ 2 h 793"/>
                <a:gd name="T4" fmla="*/ 1 w 1536"/>
                <a:gd name="T5" fmla="*/ 2 h 793"/>
                <a:gd name="T6" fmla="*/ 1 w 1536"/>
                <a:gd name="T7" fmla="*/ 2 h 793"/>
                <a:gd name="T8" fmla="*/ 1 w 1536"/>
                <a:gd name="T9" fmla="*/ 2 h 793"/>
                <a:gd name="T10" fmla="*/ 1 w 1536"/>
                <a:gd name="T11" fmla="*/ 2 h 793"/>
                <a:gd name="T12" fmla="*/ 0 w 1536"/>
                <a:gd name="T13" fmla="*/ 2 h 793"/>
                <a:gd name="T14" fmla="*/ 0 60000 65536"/>
                <a:gd name="T15" fmla="*/ 0 60000 65536"/>
                <a:gd name="T16" fmla="*/ 0 60000 65536"/>
                <a:gd name="T17" fmla="*/ 0 60000 65536"/>
                <a:gd name="T18" fmla="*/ 0 60000 65536"/>
                <a:gd name="T19" fmla="*/ 0 60000 65536"/>
                <a:gd name="T20" fmla="*/ 0 60000 65536"/>
                <a:gd name="T21" fmla="*/ 0 w 1536"/>
                <a:gd name="T22" fmla="*/ 0 h 793"/>
                <a:gd name="T23" fmla="*/ 1536 w 1536"/>
                <a:gd name="T24" fmla="*/ 793 h 793"/>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36" h="793">
                  <a:moveTo>
                    <a:pt x="0" y="4"/>
                  </a:moveTo>
                  <a:cubicBezTo>
                    <a:pt x="81" y="3"/>
                    <a:pt x="159" y="0"/>
                    <a:pt x="267" y="4"/>
                  </a:cubicBezTo>
                  <a:cubicBezTo>
                    <a:pt x="423" y="202"/>
                    <a:pt x="590" y="271"/>
                    <a:pt x="771" y="271"/>
                  </a:cubicBezTo>
                  <a:cubicBezTo>
                    <a:pt x="952" y="271"/>
                    <a:pt x="1146" y="194"/>
                    <a:pt x="1293" y="2"/>
                  </a:cubicBezTo>
                  <a:cubicBezTo>
                    <a:pt x="1393" y="2"/>
                    <a:pt x="1536" y="3"/>
                    <a:pt x="1530" y="4"/>
                  </a:cubicBezTo>
                  <a:cubicBezTo>
                    <a:pt x="1441" y="129"/>
                    <a:pt x="1140" y="609"/>
                    <a:pt x="780" y="793"/>
                  </a:cubicBezTo>
                  <a:cubicBezTo>
                    <a:pt x="417" y="612"/>
                    <a:pt x="27" y="45"/>
                    <a:pt x="0" y="4"/>
                  </a:cubicBezTo>
                  <a:close/>
                </a:path>
              </a:pathLst>
            </a:custGeom>
            <a:solidFill>
              <a:srgbClr val="0070C0"/>
            </a:solidFill>
            <a:ln>
              <a:noFill/>
            </a:ln>
            <a:extLst>
              <a:ext uri="{91240B29-F687-4F45-9708-019B960494DF}">
                <a14:hiddenLine xmlns:a14="http://schemas.microsoft.com/office/drawing/2010/main" w="3175">
                  <a:solidFill>
                    <a:srgbClr val="000000"/>
                  </a:solidFill>
                  <a:round/>
                  <a:headEnd/>
                  <a:tailEnd/>
                </a14:hiddenLine>
              </a:ext>
            </a:extLst>
          </p:spPr>
          <p:txBody>
            <a:bodyPr/>
            <a:lstStyle/>
            <a:p>
              <a:endParaRPr lang="fr-FR"/>
            </a:p>
          </p:txBody>
        </p:sp>
      </p:grpSp>
      <p:sp>
        <p:nvSpPr>
          <p:cNvPr id="12" name="ZoneTexte 11">
            <a:extLst>
              <a:ext uri="{FF2B5EF4-FFF2-40B4-BE49-F238E27FC236}">
                <a16:creationId xmlns:a16="http://schemas.microsoft.com/office/drawing/2014/main" id="{B538F057-DD7D-5267-56C7-A90B75B9C482}"/>
              </a:ext>
            </a:extLst>
          </p:cNvPr>
          <p:cNvSpPr txBox="1"/>
          <p:nvPr/>
        </p:nvSpPr>
        <p:spPr>
          <a:xfrm>
            <a:off x="1440275" y="1225156"/>
            <a:ext cx="2435087" cy="461665"/>
          </a:xfrm>
          <a:prstGeom prst="rect">
            <a:avLst/>
          </a:prstGeom>
          <a:noFill/>
        </p:spPr>
        <p:txBody>
          <a:bodyPr wrap="square" rtlCol="0">
            <a:spAutoFit/>
          </a:bodyPr>
          <a:lstStyle/>
          <a:p>
            <a:r>
              <a:rPr lang="fr-FR" sz="2400" b="1" dirty="0">
                <a:solidFill>
                  <a:srgbClr val="002060"/>
                </a:solidFill>
                <a:latin typeface="Aharoni" panose="02010803020104030203" pitchFamily="2" charset="-79"/>
                <a:cs typeface="Aharoni" panose="02010803020104030203" pitchFamily="2" charset="-79"/>
              </a:rPr>
              <a:t>Préambule</a:t>
            </a:r>
            <a:endParaRPr lang="fr-FR" sz="2400" dirty="0">
              <a:solidFill>
                <a:srgbClr val="002060"/>
              </a:solidFill>
            </a:endParaRPr>
          </a:p>
        </p:txBody>
      </p:sp>
      <p:sp>
        <p:nvSpPr>
          <p:cNvPr id="11" name="Espace réservé du numéro de diapositive 10">
            <a:extLst>
              <a:ext uri="{FF2B5EF4-FFF2-40B4-BE49-F238E27FC236}">
                <a16:creationId xmlns:a16="http://schemas.microsoft.com/office/drawing/2014/main" id="{D7993D53-8C24-BCD9-C54D-0ACBA9678A52}"/>
              </a:ext>
            </a:extLst>
          </p:cNvPr>
          <p:cNvSpPr>
            <a:spLocks noGrp="1"/>
          </p:cNvSpPr>
          <p:nvPr>
            <p:ph type="sldNum" sz="quarter" idx="12"/>
          </p:nvPr>
        </p:nvSpPr>
        <p:spPr>
          <a:xfrm>
            <a:off x="11397973" y="6424150"/>
            <a:ext cx="683339" cy="365125"/>
          </a:xfrm>
        </p:spPr>
        <p:txBody>
          <a:bodyPr/>
          <a:lstStyle/>
          <a:p>
            <a:fld id="{395FFE17-1C7A-4C87-ACFA-94F5666BC176}" type="slidenum">
              <a:rPr lang="fr-FR" sz="1200" b="1" smtClean="0">
                <a:solidFill>
                  <a:schemeClr val="bg1"/>
                </a:solidFill>
              </a:rPr>
              <a:t>2</a:t>
            </a:fld>
            <a:endParaRPr lang="fr-FR" sz="1200" b="1">
              <a:solidFill>
                <a:schemeClr val="bg1"/>
              </a:solidFill>
            </a:endParaRPr>
          </a:p>
        </p:txBody>
      </p:sp>
    </p:spTree>
    <p:extLst>
      <p:ext uri="{BB962C8B-B14F-4D97-AF65-F5344CB8AC3E}">
        <p14:creationId xmlns:p14="http://schemas.microsoft.com/office/powerpoint/2010/main" val="339109868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Espace réservé du contenu 4">
            <a:extLst>
              <a:ext uri="{FF2B5EF4-FFF2-40B4-BE49-F238E27FC236}">
                <a16:creationId xmlns:a16="http://schemas.microsoft.com/office/drawing/2014/main" id="{AB8EB5BC-1F90-24FF-1B6B-1A0BBB69AA8B}"/>
              </a:ext>
            </a:extLst>
          </p:cNvPr>
          <p:cNvPicPr>
            <a:picLocks noChangeAspect="1"/>
          </p:cNvPicPr>
          <p:nvPr/>
        </p:nvPicPr>
        <p:blipFill>
          <a:blip r:embed="rId2"/>
          <a:stretch>
            <a:fillRect/>
          </a:stretch>
        </p:blipFill>
        <p:spPr>
          <a:xfrm rot="10800000">
            <a:off x="221450" y="2306693"/>
            <a:ext cx="2345767" cy="2405914"/>
          </a:xfrm>
          <a:prstGeom prst="rect">
            <a:avLst/>
          </a:prstGeom>
        </p:spPr>
      </p:pic>
      <p:sp>
        <p:nvSpPr>
          <p:cNvPr id="4" name="Titre 3">
            <a:extLst>
              <a:ext uri="{FF2B5EF4-FFF2-40B4-BE49-F238E27FC236}">
                <a16:creationId xmlns:a16="http://schemas.microsoft.com/office/drawing/2014/main" id="{15CF851E-5E31-1461-F6CB-7D8C18D4CFAE}"/>
              </a:ext>
            </a:extLst>
          </p:cNvPr>
          <p:cNvSpPr>
            <a:spLocks noGrp="1"/>
          </p:cNvSpPr>
          <p:nvPr>
            <p:ph type="title"/>
          </p:nvPr>
        </p:nvSpPr>
        <p:spPr>
          <a:xfrm>
            <a:off x="221450" y="421487"/>
            <a:ext cx="9021162" cy="1320800"/>
          </a:xfrm>
        </p:spPr>
        <p:txBody>
          <a:bodyPr>
            <a:normAutofit/>
          </a:bodyPr>
          <a:lstStyle/>
          <a:p>
            <a:r>
              <a:rPr lang="fr-FR" sz="2000" dirty="0"/>
              <a:t>Certification avec réserve relative à l’acompte versé SARL MDE pour 10,8 K€ qui n’a pas fait l’objet d’une dépréciation alors que cette créance date de plus d’un an.</a:t>
            </a:r>
          </a:p>
        </p:txBody>
      </p:sp>
      <p:sp>
        <p:nvSpPr>
          <p:cNvPr id="2" name="Espace réservé du contenu 1">
            <a:extLst>
              <a:ext uri="{FF2B5EF4-FFF2-40B4-BE49-F238E27FC236}">
                <a16:creationId xmlns:a16="http://schemas.microsoft.com/office/drawing/2014/main" id="{816B9492-B57C-394C-342A-891D18E22100}"/>
              </a:ext>
            </a:extLst>
          </p:cNvPr>
          <p:cNvSpPr>
            <a:spLocks noGrp="1"/>
          </p:cNvSpPr>
          <p:nvPr>
            <p:ph idx="1"/>
          </p:nvPr>
        </p:nvSpPr>
        <p:spPr>
          <a:xfrm>
            <a:off x="1394333" y="3088121"/>
            <a:ext cx="5610129" cy="651460"/>
          </a:xfrm>
          <a:prstGeom prst="rect">
            <a:avLst/>
          </a:prstGeom>
        </p:spPr>
        <p:txBody>
          <a:bodyPr wrap="square">
            <a:spAutoFit/>
          </a:bodyPr>
          <a:lstStyle/>
          <a:p>
            <a:pPr marL="0" indent="0" algn="ctr">
              <a:buNone/>
            </a:pPr>
            <a:r>
              <a:rPr lang="fr-FR" sz="1400" b="1" dirty="0"/>
              <a:t>Fait à Bastia, le 15/11/2024</a:t>
            </a:r>
          </a:p>
          <a:p>
            <a:pPr marL="0" indent="0" algn="ctr">
              <a:buNone/>
            </a:pPr>
            <a:r>
              <a:rPr lang="fr-FR" sz="1400" b="1" dirty="0"/>
              <a:t> </a:t>
            </a:r>
          </a:p>
        </p:txBody>
      </p:sp>
      <p:sp>
        <p:nvSpPr>
          <p:cNvPr id="8" name="Espace réservé du numéro de diapositive 10">
            <a:extLst>
              <a:ext uri="{FF2B5EF4-FFF2-40B4-BE49-F238E27FC236}">
                <a16:creationId xmlns:a16="http://schemas.microsoft.com/office/drawing/2014/main" id="{5F437B50-AA49-9A06-486C-09647CF03887}"/>
              </a:ext>
            </a:extLst>
          </p:cNvPr>
          <p:cNvSpPr>
            <a:spLocks noGrp="1"/>
          </p:cNvSpPr>
          <p:nvPr>
            <p:ph type="sldNum" sz="quarter" idx="12"/>
          </p:nvPr>
        </p:nvSpPr>
        <p:spPr>
          <a:xfrm>
            <a:off x="11397973" y="6424150"/>
            <a:ext cx="683339" cy="365125"/>
          </a:xfrm>
        </p:spPr>
        <p:txBody>
          <a:bodyPr/>
          <a:lstStyle/>
          <a:p>
            <a:fld id="{395FFE17-1C7A-4C87-ACFA-94F5666BC176}" type="slidenum">
              <a:rPr lang="fr-FR" sz="1200" b="1" smtClean="0">
                <a:solidFill>
                  <a:schemeClr val="bg1"/>
                </a:solidFill>
              </a:rPr>
              <a:t>20</a:t>
            </a:fld>
            <a:endParaRPr lang="fr-FR" sz="1200" b="1">
              <a:solidFill>
                <a:schemeClr val="bg1"/>
              </a:solidFill>
            </a:endParaRPr>
          </a:p>
        </p:txBody>
      </p:sp>
      <p:grpSp>
        <p:nvGrpSpPr>
          <p:cNvPr id="9" name="Group 7">
            <a:extLst>
              <a:ext uri="{FF2B5EF4-FFF2-40B4-BE49-F238E27FC236}">
                <a16:creationId xmlns:a16="http://schemas.microsoft.com/office/drawing/2014/main" id="{868E5BDA-2496-E294-D52B-3A203C5FFBCA}"/>
              </a:ext>
            </a:extLst>
          </p:cNvPr>
          <p:cNvGrpSpPr>
            <a:grpSpLocks/>
          </p:cNvGrpSpPr>
          <p:nvPr/>
        </p:nvGrpSpPr>
        <p:grpSpPr bwMode="auto">
          <a:xfrm>
            <a:off x="10803642" y="5794217"/>
            <a:ext cx="936000" cy="864000"/>
            <a:chOff x="2082" y="11595"/>
            <a:chExt cx="1417" cy="1417"/>
          </a:xfrm>
        </p:grpSpPr>
        <p:sp>
          <p:nvSpPr>
            <p:cNvPr id="10" name="Rectangle 8">
              <a:extLst>
                <a:ext uri="{FF2B5EF4-FFF2-40B4-BE49-F238E27FC236}">
                  <a16:creationId xmlns:a16="http://schemas.microsoft.com/office/drawing/2014/main" id="{18C1ECBF-96B4-9852-BAAB-0184C5249407}"/>
                </a:ext>
              </a:extLst>
            </p:cNvPr>
            <p:cNvSpPr>
              <a:spLocks noChangeArrowheads="1"/>
            </p:cNvSpPr>
            <p:nvPr/>
          </p:nvSpPr>
          <p:spPr bwMode="auto">
            <a:xfrm>
              <a:off x="2082" y="11595"/>
              <a:ext cx="1417" cy="1417"/>
            </a:xfrm>
            <a:prstGeom prst="rect">
              <a:avLst/>
            </a:prstGeom>
            <a:solidFill>
              <a:srgbClr val="808080"/>
            </a:solidFill>
            <a:ln>
              <a:noFill/>
            </a:ln>
            <a:extLst>
              <a:ext uri="{91240B29-F687-4F45-9708-019B960494DF}">
                <a14:hiddenLine xmlns:a14="http://schemas.microsoft.com/office/drawing/2010/main" w="152400">
                  <a:solidFill>
                    <a:srgbClr val="000000"/>
                  </a:solidFill>
                  <a:miter lim="800000"/>
                  <a:headEnd/>
                  <a:tailEnd/>
                </a14:hiddenLine>
              </a:ext>
            </a:extLst>
          </p:spPr>
          <p:txBody>
            <a:bodyPr/>
            <a:lstStyle>
              <a:lvl1pPr>
                <a:spcAft>
                  <a:spcPts val="600"/>
                </a:spcAft>
                <a:buClr>
                  <a:srgbClr val="000000"/>
                </a:buClr>
                <a:buFont typeface="Wingdings" panose="05000000000000000000" pitchFamily="2" charset="2"/>
                <a:buChar char="•"/>
                <a:defRPr sz="1300">
                  <a:solidFill>
                    <a:schemeClr val="tx1"/>
                  </a:solidFill>
                  <a:latin typeface="Georgia" panose="02040502050405020303" pitchFamily="18" charset="0"/>
                </a:defRPr>
              </a:lvl1pPr>
              <a:lvl2pPr marL="742950" indent="-285750">
                <a:spcAft>
                  <a:spcPts val="600"/>
                </a:spcAft>
                <a:buClr>
                  <a:srgbClr val="000000"/>
                </a:buClr>
                <a:buFont typeface="Times New Roman" panose="02020603050405020304" pitchFamily="18" charset="0"/>
                <a:buChar char="•"/>
                <a:defRPr sz="1300">
                  <a:solidFill>
                    <a:schemeClr val="tx1"/>
                  </a:solidFill>
                  <a:latin typeface="Georgia" panose="02040502050405020303" pitchFamily="18" charset="0"/>
                </a:defRPr>
              </a:lvl2pPr>
              <a:lvl3pPr marL="1143000" indent="-228600">
                <a:spcAft>
                  <a:spcPts val="600"/>
                </a:spcAft>
                <a:buClr>
                  <a:srgbClr val="000000"/>
                </a:buClr>
                <a:buFont typeface="Arial" panose="020B0604020202020204" pitchFamily="34" charset="0"/>
                <a:buChar char="-"/>
                <a:defRPr sz="1300">
                  <a:solidFill>
                    <a:schemeClr val="tx1"/>
                  </a:solidFill>
                  <a:latin typeface="Georgia" panose="02040502050405020303" pitchFamily="18" charset="0"/>
                </a:defRPr>
              </a:lvl3pPr>
              <a:lvl4pPr marL="1600200" indent="-228600">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4pPr>
              <a:lvl5pPr marL="2057400" indent="-228600">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5pPr>
              <a:lvl6pPr marL="25146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6pPr>
              <a:lvl7pPr marL="29718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7pPr>
              <a:lvl8pPr marL="34290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8pPr>
              <a:lvl9pPr marL="38862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9pPr>
            </a:lstStyle>
            <a:p>
              <a:pPr eaLnBrk="1" hangingPunct="1">
                <a:spcAft>
                  <a:spcPct val="0"/>
                </a:spcAft>
                <a:buClrTx/>
                <a:buFontTx/>
                <a:buNone/>
              </a:pPr>
              <a:endParaRPr lang="fr-FR" altLang="fr-FR" sz="971">
                <a:latin typeface="Arial" panose="020B0604020202020204" pitchFamily="34" charset="0"/>
              </a:endParaRPr>
            </a:p>
          </p:txBody>
        </p:sp>
        <p:sp>
          <p:nvSpPr>
            <p:cNvPr id="11" name="Oval 9">
              <a:extLst>
                <a:ext uri="{FF2B5EF4-FFF2-40B4-BE49-F238E27FC236}">
                  <a16:creationId xmlns:a16="http://schemas.microsoft.com/office/drawing/2014/main" id="{D4801EAE-15D7-3950-E3C5-3A329D349404}"/>
                </a:ext>
              </a:extLst>
            </p:cNvPr>
            <p:cNvSpPr>
              <a:spLocks noChangeArrowheads="1"/>
            </p:cNvSpPr>
            <p:nvPr/>
          </p:nvSpPr>
          <p:spPr bwMode="auto">
            <a:xfrm>
              <a:off x="2182" y="11688"/>
              <a:ext cx="1206" cy="1206"/>
            </a:xfrm>
            <a:prstGeom prst="ellipse">
              <a:avLst/>
            </a:prstGeom>
            <a:solidFill>
              <a:srgbClr val="808080"/>
            </a:solidFill>
            <a:ln>
              <a:noFill/>
            </a:ln>
            <a:extLst>
              <a:ext uri="{91240B29-F687-4F45-9708-019B960494DF}">
                <a14:hiddenLine xmlns:a14="http://schemas.microsoft.com/office/drawing/2010/main" w="38100" algn="ctr">
                  <a:solidFill>
                    <a:srgbClr val="000000"/>
                  </a:solidFill>
                  <a:round/>
                  <a:headEnd/>
                  <a:tailEnd/>
                </a14:hiddenLine>
              </a:ext>
            </a:extLst>
          </p:spPr>
          <p:txBody>
            <a:bodyPr/>
            <a:lstStyle>
              <a:lvl1pPr>
                <a:spcAft>
                  <a:spcPts val="600"/>
                </a:spcAft>
                <a:buClr>
                  <a:srgbClr val="000000"/>
                </a:buClr>
                <a:buFont typeface="Wingdings" panose="05000000000000000000" pitchFamily="2" charset="2"/>
                <a:buChar char="•"/>
                <a:defRPr sz="1300">
                  <a:solidFill>
                    <a:schemeClr val="tx1"/>
                  </a:solidFill>
                  <a:latin typeface="Georgia" panose="02040502050405020303" pitchFamily="18" charset="0"/>
                </a:defRPr>
              </a:lvl1pPr>
              <a:lvl2pPr marL="742950" indent="-285750">
                <a:spcAft>
                  <a:spcPts val="600"/>
                </a:spcAft>
                <a:buClr>
                  <a:srgbClr val="000000"/>
                </a:buClr>
                <a:buFont typeface="Times New Roman" panose="02020603050405020304" pitchFamily="18" charset="0"/>
                <a:buChar char="•"/>
                <a:defRPr sz="1300">
                  <a:solidFill>
                    <a:schemeClr val="tx1"/>
                  </a:solidFill>
                  <a:latin typeface="Georgia" panose="02040502050405020303" pitchFamily="18" charset="0"/>
                </a:defRPr>
              </a:lvl2pPr>
              <a:lvl3pPr marL="1143000" indent="-228600">
                <a:spcAft>
                  <a:spcPts val="600"/>
                </a:spcAft>
                <a:buClr>
                  <a:srgbClr val="000000"/>
                </a:buClr>
                <a:buFont typeface="Arial" panose="020B0604020202020204" pitchFamily="34" charset="0"/>
                <a:buChar char="-"/>
                <a:defRPr sz="1300">
                  <a:solidFill>
                    <a:schemeClr val="tx1"/>
                  </a:solidFill>
                  <a:latin typeface="Georgia" panose="02040502050405020303" pitchFamily="18" charset="0"/>
                </a:defRPr>
              </a:lvl3pPr>
              <a:lvl4pPr marL="1600200" indent="-228600">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4pPr>
              <a:lvl5pPr marL="2057400" indent="-228600">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5pPr>
              <a:lvl6pPr marL="25146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6pPr>
              <a:lvl7pPr marL="29718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7pPr>
              <a:lvl8pPr marL="34290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8pPr>
              <a:lvl9pPr marL="38862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9pPr>
            </a:lstStyle>
            <a:p>
              <a:pPr eaLnBrk="1" hangingPunct="1">
                <a:spcAft>
                  <a:spcPct val="0"/>
                </a:spcAft>
                <a:buClrTx/>
                <a:buFontTx/>
                <a:buNone/>
              </a:pPr>
              <a:endParaRPr lang="fr-FR" altLang="fr-FR" sz="971">
                <a:latin typeface="Arial" panose="020B0604020202020204" pitchFamily="34" charset="0"/>
              </a:endParaRPr>
            </a:p>
          </p:txBody>
        </p:sp>
        <p:sp>
          <p:nvSpPr>
            <p:cNvPr id="12" name="Freeform 10">
              <a:extLst>
                <a:ext uri="{FF2B5EF4-FFF2-40B4-BE49-F238E27FC236}">
                  <a16:creationId xmlns:a16="http://schemas.microsoft.com/office/drawing/2014/main" id="{4FF4A6F3-FC8A-AD93-0236-A3DDA741BB9F}"/>
                </a:ext>
              </a:extLst>
            </p:cNvPr>
            <p:cNvSpPr>
              <a:spLocks/>
            </p:cNvSpPr>
            <p:nvPr/>
          </p:nvSpPr>
          <p:spPr bwMode="auto">
            <a:xfrm>
              <a:off x="2306" y="11919"/>
              <a:ext cx="823" cy="828"/>
            </a:xfrm>
            <a:custGeom>
              <a:avLst/>
              <a:gdLst>
                <a:gd name="T0" fmla="*/ 391 w 823"/>
                <a:gd name="T1" fmla="*/ 337 h 828"/>
                <a:gd name="T2" fmla="*/ 397 w 823"/>
                <a:gd name="T3" fmla="*/ 339 h 828"/>
                <a:gd name="T4" fmla="*/ 396 w 823"/>
                <a:gd name="T5" fmla="*/ 331 h 828"/>
                <a:gd name="T6" fmla="*/ 386 w 823"/>
                <a:gd name="T7" fmla="*/ 340 h 828"/>
                <a:gd name="T8" fmla="*/ 394 w 823"/>
                <a:gd name="T9" fmla="*/ 346 h 828"/>
                <a:gd name="T10" fmla="*/ 406 w 823"/>
                <a:gd name="T11" fmla="*/ 332 h 828"/>
                <a:gd name="T12" fmla="*/ 394 w 823"/>
                <a:gd name="T13" fmla="*/ 323 h 828"/>
                <a:gd name="T14" fmla="*/ 378 w 823"/>
                <a:gd name="T15" fmla="*/ 333 h 828"/>
                <a:gd name="T16" fmla="*/ 382 w 823"/>
                <a:gd name="T17" fmla="*/ 352 h 828"/>
                <a:gd name="T18" fmla="*/ 406 w 823"/>
                <a:gd name="T19" fmla="*/ 353 h 828"/>
                <a:gd name="T20" fmla="*/ 415 w 823"/>
                <a:gd name="T21" fmla="*/ 338 h 828"/>
                <a:gd name="T22" fmla="*/ 411 w 823"/>
                <a:gd name="T23" fmla="*/ 316 h 828"/>
                <a:gd name="T24" fmla="*/ 396 w 823"/>
                <a:gd name="T25" fmla="*/ 308 h 828"/>
                <a:gd name="T26" fmla="*/ 374 w 823"/>
                <a:gd name="T27" fmla="*/ 312 h 828"/>
                <a:gd name="T28" fmla="*/ 362 w 823"/>
                <a:gd name="T29" fmla="*/ 345 h 828"/>
                <a:gd name="T30" fmla="*/ 407 w 823"/>
                <a:gd name="T31" fmla="*/ 370 h 828"/>
                <a:gd name="T32" fmla="*/ 436 w 823"/>
                <a:gd name="T33" fmla="*/ 331 h 828"/>
                <a:gd name="T34" fmla="*/ 421 w 823"/>
                <a:gd name="T35" fmla="*/ 297 h 828"/>
                <a:gd name="T36" fmla="*/ 383 w 823"/>
                <a:gd name="T37" fmla="*/ 285 h 828"/>
                <a:gd name="T38" fmla="*/ 340 w 823"/>
                <a:gd name="T39" fmla="*/ 314 h 828"/>
                <a:gd name="T40" fmla="*/ 338 w 823"/>
                <a:gd name="T41" fmla="*/ 367 h 828"/>
                <a:gd name="T42" fmla="*/ 400 w 823"/>
                <a:gd name="T43" fmla="*/ 402 h 828"/>
                <a:gd name="T44" fmla="*/ 467 w 823"/>
                <a:gd name="T45" fmla="*/ 365 h 828"/>
                <a:gd name="T46" fmla="*/ 464 w 823"/>
                <a:gd name="T47" fmla="*/ 289 h 828"/>
                <a:gd name="T48" fmla="*/ 421 w 823"/>
                <a:gd name="T49" fmla="*/ 251 h 828"/>
                <a:gd name="T50" fmla="*/ 319 w 823"/>
                <a:gd name="T51" fmla="*/ 264 h 828"/>
                <a:gd name="T52" fmla="*/ 283 w 823"/>
                <a:gd name="T53" fmla="*/ 381 h 828"/>
                <a:gd name="T54" fmla="*/ 409 w 823"/>
                <a:gd name="T55" fmla="*/ 469 h 828"/>
                <a:gd name="T56" fmla="*/ 510 w 823"/>
                <a:gd name="T57" fmla="*/ 413 h 828"/>
                <a:gd name="T58" fmla="*/ 540 w 823"/>
                <a:gd name="T59" fmla="*/ 284 h 828"/>
                <a:gd name="T60" fmla="*/ 442 w 823"/>
                <a:gd name="T61" fmla="*/ 174 h 828"/>
                <a:gd name="T62" fmla="*/ 226 w 823"/>
                <a:gd name="T63" fmla="*/ 223 h 828"/>
                <a:gd name="T64" fmla="*/ 202 w 823"/>
                <a:gd name="T65" fmla="*/ 466 h 828"/>
                <a:gd name="T66" fmla="*/ 367 w 823"/>
                <a:gd name="T67" fmla="*/ 577 h 828"/>
                <a:gd name="T68" fmla="*/ 561 w 823"/>
                <a:gd name="T69" fmla="*/ 522 h 828"/>
                <a:gd name="T70" fmla="*/ 663 w 823"/>
                <a:gd name="T71" fmla="*/ 375 h 828"/>
                <a:gd name="T72" fmla="*/ 645 w 823"/>
                <a:gd name="T73" fmla="*/ 189 h 828"/>
                <a:gd name="T74" fmla="*/ 502 w 823"/>
                <a:gd name="T75" fmla="*/ 45 h 828"/>
                <a:gd name="T76" fmla="*/ 214 w 823"/>
                <a:gd name="T77" fmla="*/ 42 h 828"/>
                <a:gd name="T78" fmla="*/ 67 w 823"/>
                <a:gd name="T79" fmla="*/ 174 h 828"/>
                <a:gd name="T80" fmla="*/ 7 w 823"/>
                <a:gd name="T81" fmla="*/ 417 h 828"/>
                <a:gd name="T82" fmla="*/ 148 w 823"/>
                <a:gd name="T83" fmla="*/ 720 h 828"/>
                <a:gd name="T84" fmla="*/ 466 w 823"/>
                <a:gd name="T85" fmla="*/ 822 h 828"/>
                <a:gd name="T86" fmla="*/ 823 w 823"/>
                <a:gd name="T87" fmla="*/ 690 h 828"/>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823"/>
                <a:gd name="T133" fmla="*/ 0 h 828"/>
                <a:gd name="T134" fmla="*/ 823 w 823"/>
                <a:gd name="T135" fmla="*/ 828 h 828"/>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823" h="828">
                  <a:moveTo>
                    <a:pt x="391" y="337"/>
                  </a:moveTo>
                  <a:cubicBezTo>
                    <a:pt x="391" y="337"/>
                    <a:pt x="397" y="340"/>
                    <a:pt x="397" y="339"/>
                  </a:cubicBezTo>
                  <a:cubicBezTo>
                    <a:pt x="399" y="337"/>
                    <a:pt x="397" y="331"/>
                    <a:pt x="396" y="331"/>
                  </a:cubicBezTo>
                  <a:cubicBezTo>
                    <a:pt x="394" y="331"/>
                    <a:pt x="386" y="334"/>
                    <a:pt x="386" y="340"/>
                  </a:cubicBezTo>
                  <a:cubicBezTo>
                    <a:pt x="387" y="346"/>
                    <a:pt x="390" y="346"/>
                    <a:pt x="394" y="346"/>
                  </a:cubicBezTo>
                  <a:cubicBezTo>
                    <a:pt x="400" y="345"/>
                    <a:pt x="407" y="340"/>
                    <a:pt x="406" y="332"/>
                  </a:cubicBezTo>
                  <a:cubicBezTo>
                    <a:pt x="406" y="325"/>
                    <a:pt x="399" y="323"/>
                    <a:pt x="394" y="323"/>
                  </a:cubicBezTo>
                  <a:cubicBezTo>
                    <a:pt x="389" y="323"/>
                    <a:pt x="380" y="328"/>
                    <a:pt x="378" y="333"/>
                  </a:cubicBezTo>
                  <a:cubicBezTo>
                    <a:pt x="376" y="337"/>
                    <a:pt x="377" y="346"/>
                    <a:pt x="382" y="352"/>
                  </a:cubicBezTo>
                  <a:cubicBezTo>
                    <a:pt x="389" y="359"/>
                    <a:pt x="400" y="356"/>
                    <a:pt x="406" y="353"/>
                  </a:cubicBezTo>
                  <a:cubicBezTo>
                    <a:pt x="411" y="350"/>
                    <a:pt x="414" y="344"/>
                    <a:pt x="415" y="338"/>
                  </a:cubicBezTo>
                  <a:cubicBezTo>
                    <a:pt x="417" y="331"/>
                    <a:pt x="415" y="321"/>
                    <a:pt x="411" y="316"/>
                  </a:cubicBezTo>
                  <a:cubicBezTo>
                    <a:pt x="408" y="312"/>
                    <a:pt x="402" y="308"/>
                    <a:pt x="396" y="308"/>
                  </a:cubicBezTo>
                  <a:cubicBezTo>
                    <a:pt x="390" y="308"/>
                    <a:pt x="384" y="306"/>
                    <a:pt x="374" y="312"/>
                  </a:cubicBezTo>
                  <a:cubicBezTo>
                    <a:pt x="364" y="319"/>
                    <a:pt x="359" y="333"/>
                    <a:pt x="362" y="345"/>
                  </a:cubicBezTo>
                  <a:cubicBezTo>
                    <a:pt x="364" y="356"/>
                    <a:pt x="382" y="379"/>
                    <a:pt x="407" y="370"/>
                  </a:cubicBezTo>
                  <a:cubicBezTo>
                    <a:pt x="432" y="360"/>
                    <a:pt x="434" y="342"/>
                    <a:pt x="436" y="331"/>
                  </a:cubicBezTo>
                  <a:cubicBezTo>
                    <a:pt x="436" y="321"/>
                    <a:pt x="432" y="306"/>
                    <a:pt x="421" y="297"/>
                  </a:cubicBezTo>
                  <a:cubicBezTo>
                    <a:pt x="410" y="287"/>
                    <a:pt x="395" y="284"/>
                    <a:pt x="383" y="285"/>
                  </a:cubicBezTo>
                  <a:cubicBezTo>
                    <a:pt x="365" y="286"/>
                    <a:pt x="349" y="299"/>
                    <a:pt x="340" y="314"/>
                  </a:cubicBezTo>
                  <a:cubicBezTo>
                    <a:pt x="331" y="329"/>
                    <a:pt x="331" y="350"/>
                    <a:pt x="338" y="367"/>
                  </a:cubicBezTo>
                  <a:cubicBezTo>
                    <a:pt x="347" y="383"/>
                    <a:pt x="370" y="401"/>
                    <a:pt x="400" y="402"/>
                  </a:cubicBezTo>
                  <a:cubicBezTo>
                    <a:pt x="429" y="402"/>
                    <a:pt x="454" y="389"/>
                    <a:pt x="467" y="365"/>
                  </a:cubicBezTo>
                  <a:cubicBezTo>
                    <a:pt x="479" y="341"/>
                    <a:pt x="474" y="306"/>
                    <a:pt x="464" y="289"/>
                  </a:cubicBezTo>
                  <a:cubicBezTo>
                    <a:pt x="455" y="272"/>
                    <a:pt x="438" y="259"/>
                    <a:pt x="421" y="251"/>
                  </a:cubicBezTo>
                  <a:cubicBezTo>
                    <a:pt x="405" y="243"/>
                    <a:pt x="355" y="231"/>
                    <a:pt x="319" y="264"/>
                  </a:cubicBezTo>
                  <a:cubicBezTo>
                    <a:pt x="283" y="297"/>
                    <a:pt x="268" y="333"/>
                    <a:pt x="283" y="381"/>
                  </a:cubicBezTo>
                  <a:cubicBezTo>
                    <a:pt x="298" y="429"/>
                    <a:pt x="355" y="475"/>
                    <a:pt x="409" y="469"/>
                  </a:cubicBezTo>
                  <a:cubicBezTo>
                    <a:pt x="463" y="463"/>
                    <a:pt x="487" y="442"/>
                    <a:pt x="510" y="413"/>
                  </a:cubicBezTo>
                  <a:cubicBezTo>
                    <a:pt x="533" y="385"/>
                    <a:pt x="551" y="331"/>
                    <a:pt x="540" y="284"/>
                  </a:cubicBezTo>
                  <a:cubicBezTo>
                    <a:pt x="529" y="237"/>
                    <a:pt x="506" y="201"/>
                    <a:pt x="442" y="174"/>
                  </a:cubicBezTo>
                  <a:cubicBezTo>
                    <a:pt x="378" y="145"/>
                    <a:pt x="285" y="165"/>
                    <a:pt x="226" y="223"/>
                  </a:cubicBezTo>
                  <a:cubicBezTo>
                    <a:pt x="167" y="282"/>
                    <a:pt x="169" y="409"/>
                    <a:pt x="202" y="466"/>
                  </a:cubicBezTo>
                  <a:cubicBezTo>
                    <a:pt x="235" y="523"/>
                    <a:pt x="285" y="560"/>
                    <a:pt x="367" y="577"/>
                  </a:cubicBezTo>
                  <a:cubicBezTo>
                    <a:pt x="449" y="593"/>
                    <a:pt x="506" y="557"/>
                    <a:pt x="561" y="522"/>
                  </a:cubicBezTo>
                  <a:cubicBezTo>
                    <a:pt x="615" y="486"/>
                    <a:pt x="653" y="418"/>
                    <a:pt x="663" y="375"/>
                  </a:cubicBezTo>
                  <a:cubicBezTo>
                    <a:pt x="678" y="332"/>
                    <a:pt x="670" y="238"/>
                    <a:pt x="645" y="189"/>
                  </a:cubicBezTo>
                  <a:cubicBezTo>
                    <a:pt x="620" y="138"/>
                    <a:pt x="587" y="86"/>
                    <a:pt x="502" y="45"/>
                  </a:cubicBezTo>
                  <a:cubicBezTo>
                    <a:pt x="420" y="4"/>
                    <a:pt x="295" y="0"/>
                    <a:pt x="214" y="42"/>
                  </a:cubicBezTo>
                  <a:cubicBezTo>
                    <a:pt x="133" y="84"/>
                    <a:pt x="110" y="109"/>
                    <a:pt x="67" y="174"/>
                  </a:cubicBezTo>
                  <a:cubicBezTo>
                    <a:pt x="24" y="239"/>
                    <a:pt x="0" y="330"/>
                    <a:pt x="7" y="417"/>
                  </a:cubicBezTo>
                  <a:cubicBezTo>
                    <a:pt x="7" y="504"/>
                    <a:pt x="58" y="645"/>
                    <a:pt x="148" y="720"/>
                  </a:cubicBezTo>
                  <a:cubicBezTo>
                    <a:pt x="238" y="795"/>
                    <a:pt x="325" y="828"/>
                    <a:pt x="466" y="822"/>
                  </a:cubicBezTo>
                  <a:cubicBezTo>
                    <a:pt x="607" y="816"/>
                    <a:pt x="787" y="729"/>
                    <a:pt x="823" y="690"/>
                  </a:cubicBezTo>
                </a:path>
              </a:pathLst>
            </a:custGeom>
            <a:noFill/>
            <a:ln w="22225">
              <a:solidFill>
                <a:srgbClr val="FFFFFF"/>
              </a:solidFill>
              <a:round/>
              <a:headEnd/>
              <a:tailEnd/>
            </a:ln>
            <a:extLst>
              <a:ext uri="{909E8E84-426E-40DD-AFC4-6F175D3DCCD1}">
                <a14:hiddenFill xmlns:a14="http://schemas.microsoft.com/office/drawing/2010/main">
                  <a:solidFill>
                    <a:srgbClr val="FFFFFF"/>
                  </a:solidFill>
                </a14:hiddenFill>
              </a:ext>
            </a:extLst>
          </p:spPr>
          <p:txBody>
            <a:bodyPr/>
            <a:lstStyle/>
            <a:p>
              <a:endParaRPr lang="fr-FR"/>
            </a:p>
          </p:txBody>
        </p:sp>
        <p:sp>
          <p:nvSpPr>
            <p:cNvPr id="13" name="Freeform 11">
              <a:extLst>
                <a:ext uri="{FF2B5EF4-FFF2-40B4-BE49-F238E27FC236}">
                  <a16:creationId xmlns:a16="http://schemas.microsoft.com/office/drawing/2014/main" id="{B72B6FAB-7BAD-74FA-2884-A1561FDBA9CE}"/>
                </a:ext>
              </a:extLst>
            </p:cNvPr>
            <p:cNvSpPr>
              <a:spLocks/>
            </p:cNvSpPr>
            <p:nvPr/>
          </p:nvSpPr>
          <p:spPr bwMode="auto">
            <a:xfrm rot="-5400000">
              <a:off x="2449" y="11973"/>
              <a:ext cx="1106" cy="617"/>
            </a:xfrm>
            <a:custGeom>
              <a:avLst/>
              <a:gdLst>
                <a:gd name="T0" fmla="*/ 0 w 1536"/>
                <a:gd name="T1" fmla="*/ 2 h 793"/>
                <a:gd name="T2" fmla="*/ 1 w 1536"/>
                <a:gd name="T3" fmla="*/ 2 h 793"/>
                <a:gd name="T4" fmla="*/ 1 w 1536"/>
                <a:gd name="T5" fmla="*/ 2 h 793"/>
                <a:gd name="T6" fmla="*/ 1 w 1536"/>
                <a:gd name="T7" fmla="*/ 2 h 793"/>
                <a:gd name="T8" fmla="*/ 1 w 1536"/>
                <a:gd name="T9" fmla="*/ 2 h 793"/>
                <a:gd name="T10" fmla="*/ 1 w 1536"/>
                <a:gd name="T11" fmla="*/ 2 h 793"/>
                <a:gd name="T12" fmla="*/ 0 w 1536"/>
                <a:gd name="T13" fmla="*/ 2 h 793"/>
                <a:gd name="T14" fmla="*/ 0 60000 65536"/>
                <a:gd name="T15" fmla="*/ 0 60000 65536"/>
                <a:gd name="T16" fmla="*/ 0 60000 65536"/>
                <a:gd name="T17" fmla="*/ 0 60000 65536"/>
                <a:gd name="T18" fmla="*/ 0 60000 65536"/>
                <a:gd name="T19" fmla="*/ 0 60000 65536"/>
                <a:gd name="T20" fmla="*/ 0 60000 65536"/>
                <a:gd name="T21" fmla="*/ 0 w 1536"/>
                <a:gd name="T22" fmla="*/ 0 h 793"/>
                <a:gd name="T23" fmla="*/ 1536 w 1536"/>
                <a:gd name="T24" fmla="*/ 793 h 793"/>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36" h="793">
                  <a:moveTo>
                    <a:pt x="0" y="4"/>
                  </a:moveTo>
                  <a:cubicBezTo>
                    <a:pt x="81" y="3"/>
                    <a:pt x="159" y="0"/>
                    <a:pt x="267" y="4"/>
                  </a:cubicBezTo>
                  <a:cubicBezTo>
                    <a:pt x="423" y="202"/>
                    <a:pt x="590" y="271"/>
                    <a:pt x="771" y="271"/>
                  </a:cubicBezTo>
                  <a:cubicBezTo>
                    <a:pt x="952" y="271"/>
                    <a:pt x="1146" y="194"/>
                    <a:pt x="1293" y="2"/>
                  </a:cubicBezTo>
                  <a:cubicBezTo>
                    <a:pt x="1393" y="2"/>
                    <a:pt x="1536" y="3"/>
                    <a:pt x="1530" y="4"/>
                  </a:cubicBezTo>
                  <a:cubicBezTo>
                    <a:pt x="1441" y="129"/>
                    <a:pt x="1140" y="609"/>
                    <a:pt x="780" y="793"/>
                  </a:cubicBezTo>
                  <a:cubicBezTo>
                    <a:pt x="417" y="612"/>
                    <a:pt x="27" y="45"/>
                    <a:pt x="0" y="4"/>
                  </a:cubicBezTo>
                  <a:close/>
                </a:path>
              </a:pathLst>
            </a:custGeom>
            <a:solidFill>
              <a:srgbClr val="0070C0"/>
            </a:solidFill>
            <a:ln>
              <a:noFill/>
            </a:ln>
            <a:extLst>
              <a:ext uri="{91240B29-F687-4F45-9708-019B960494DF}">
                <a14:hiddenLine xmlns:a14="http://schemas.microsoft.com/office/drawing/2010/main" w="3175">
                  <a:solidFill>
                    <a:srgbClr val="000000"/>
                  </a:solidFill>
                  <a:round/>
                  <a:headEnd/>
                  <a:tailEnd/>
                </a14:hiddenLine>
              </a:ext>
            </a:extLst>
          </p:spPr>
          <p:txBody>
            <a:bodyPr/>
            <a:lstStyle/>
            <a:p>
              <a:endParaRPr lang="fr-FR"/>
            </a:p>
          </p:txBody>
        </p:sp>
      </p:grpSp>
      <p:sp>
        <p:nvSpPr>
          <p:cNvPr id="14" name="Espace réservé du contenu 1">
            <a:extLst>
              <a:ext uri="{FF2B5EF4-FFF2-40B4-BE49-F238E27FC236}">
                <a16:creationId xmlns:a16="http://schemas.microsoft.com/office/drawing/2014/main" id="{2C1B2E86-90EB-705C-3136-091936B3D280}"/>
              </a:ext>
            </a:extLst>
          </p:cNvPr>
          <p:cNvSpPr txBox="1">
            <a:spLocks/>
          </p:cNvSpPr>
          <p:nvPr/>
        </p:nvSpPr>
        <p:spPr>
          <a:xfrm>
            <a:off x="3075648" y="4075394"/>
            <a:ext cx="1840832" cy="651460"/>
          </a:xfrm>
          <a:prstGeom prst="rect">
            <a:avLst/>
          </a:prstGeom>
        </p:spPr>
        <p:txBody>
          <a:bodyPr vert="horz" wrap="square" lIns="91440" tIns="45720" rIns="91440" bIns="45720" rtlCol="0">
            <a:sp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lgn="ctr">
              <a:buFont typeface="Wingdings 3" charset="2"/>
              <a:buNone/>
            </a:pPr>
            <a:r>
              <a:rPr lang="fr-FR" sz="1400" b="1" dirty="0"/>
              <a:t>Paul FLACH</a:t>
            </a:r>
          </a:p>
          <a:p>
            <a:pPr marL="0" indent="0" algn="ctr">
              <a:buFont typeface="Wingdings 3" charset="2"/>
              <a:buNone/>
            </a:pPr>
            <a:r>
              <a:rPr lang="fr-FR" sz="1400" b="1" dirty="0"/>
              <a:t>Le signataire</a:t>
            </a:r>
          </a:p>
        </p:txBody>
      </p:sp>
      <p:sp>
        <p:nvSpPr>
          <p:cNvPr id="15" name="Espace réservé du contenu 1">
            <a:extLst>
              <a:ext uri="{FF2B5EF4-FFF2-40B4-BE49-F238E27FC236}">
                <a16:creationId xmlns:a16="http://schemas.microsoft.com/office/drawing/2014/main" id="{B93159BA-C547-A71B-7516-224C15751D2E}"/>
              </a:ext>
            </a:extLst>
          </p:cNvPr>
          <p:cNvSpPr txBox="1">
            <a:spLocks/>
          </p:cNvSpPr>
          <p:nvPr/>
        </p:nvSpPr>
        <p:spPr>
          <a:xfrm>
            <a:off x="2823180" y="5558320"/>
            <a:ext cx="2345767" cy="866904"/>
          </a:xfrm>
          <a:prstGeom prst="rect">
            <a:avLst/>
          </a:prstGeom>
        </p:spPr>
        <p:txBody>
          <a:bodyPr vert="horz" wrap="square" lIns="91440" tIns="45720" rIns="91440" bIns="45720" rtlCol="0">
            <a:sp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lgn="ctr">
              <a:buFont typeface="Wingdings 3" charset="2"/>
              <a:buNone/>
            </a:pPr>
            <a:r>
              <a:rPr lang="fr-FR" sz="1400" b="1" dirty="0"/>
              <a:t>Laura SUZZONI</a:t>
            </a:r>
          </a:p>
          <a:p>
            <a:pPr marL="0" indent="0" algn="ctr">
              <a:buFont typeface="Wingdings 3" charset="2"/>
              <a:buNone/>
            </a:pPr>
            <a:r>
              <a:rPr lang="fr-FR" sz="1400" b="1" dirty="0"/>
              <a:t>Le responsable de mission</a:t>
            </a:r>
          </a:p>
        </p:txBody>
      </p:sp>
    </p:spTree>
    <p:extLst>
      <p:ext uri="{BB962C8B-B14F-4D97-AF65-F5344CB8AC3E}">
        <p14:creationId xmlns:p14="http://schemas.microsoft.com/office/powerpoint/2010/main" val="1122144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3C25004-35F3-4942-1F2A-48BDA831770F}"/>
              </a:ext>
            </a:extLst>
          </p:cNvPr>
          <p:cNvSpPr>
            <a:spLocks noGrp="1"/>
          </p:cNvSpPr>
          <p:nvPr>
            <p:ph type="title"/>
          </p:nvPr>
        </p:nvSpPr>
        <p:spPr>
          <a:xfrm>
            <a:off x="997860" y="5577495"/>
            <a:ext cx="5919998" cy="1176859"/>
          </a:xfrm>
        </p:spPr>
        <p:txBody>
          <a:bodyPr vert="horz" lIns="91440" tIns="45720" rIns="91440" bIns="45720" rtlCol="0" anchor="b">
            <a:normAutofit fontScale="90000"/>
          </a:bodyPr>
          <a:lstStyle/>
          <a:p>
            <a:pPr defTabSz="899320">
              <a:buClr>
                <a:srgbClr val="000000"/>
              </a:buClr>
            </a:pPr>
            <a:br>
              <a:rPr lang="fr-FR" sz="1400" dirty="0">
                <a:latin typeface="Georgia" pitchFamily="18" charset="0"/>
              </a:rPr>
            </a:br>
            <a:br>
              <a:rPr lang="fr-FR" sz="1400" dirty="0">
                <a:latin typeface="Georgia" pitchFamily="18" charset="0"/>
              </a:rPr>
            </a:br>
            <a:br>
              <a:rPr lang="fr-FR" sz="1400" dirty="0">
                <a:latin typeface="Georgia" pitchFamily="18" charset="0"/>
              </a:rPr>
            </a:br>
            <a:br>
              <a:rPr lang="fr-FR" sz="1400" dirty="0">
                <a:latin typeface="Georgia" pitchFamily="18" charset="0"/>
              </a:rPr>
            </a:br>
            <a:br>
              <a:rPr lang="fr-FR" sz="1400" dirty="0">
                <a:latin typeface="Georgia" pitchFamily="18" charset="0"/>
              </a:rPr>
            </a:br>
            <a:br>
              <a:rPr lang="fr-FR" sz="1300" dirty="0">
                <a:effectLst/>
              </a:rPr>
            </a:br>
            <a:endParaRPr lang="en-US" sz="1300" kern="1200" dirty="0">
              <a:latin typeface="+mj-lt"/>
              <a:ea typeface="+mj-ea"/>
              <a:cs typeface="+mj-cs"/>
            </a:endParaRPr>
          </a:p>
        </p:txBody>
      </p:sp>
      <p:grpSp>
        <p:nvGrpSpPr>
          <p:cNvPr id="3" name="Group 7">
            <a:extLst>
              <a:ext uri="{FF2B5EF4-FFF2-40B4-BE49-F238E27FC236}">
                <a16:creationId xmlns:a16="http://schemas.microsoft.com/office/drawing/2014/main" id="{CE11E563-6D72-C750-B6AF-8B94FE9A8E99}"/>
              </a:ext>
            </a:extLst>
          </p:cNvPr>
          <p:cNvGrpSpPr>
            <a:grpSpLocks/>
          </p:cNvGrpSpPr>
          <p:nvPr/>
        </p:nvGrpSpPr>
        <p:grpSpPr bwMode="auto">
          <a:xfrm>
            <a:off x="10726140" y="5742712"/>
            <a:ext cx="936000" cy="864000"/>
            <a:chOff x="2082" y="11595"/>
            <a:chExt cx="1417" cy="1417"/>
          </a:xfrm>
        </p:grpSpPr>
        <p:sp>
          <p:nvSpPr>
            <p:cNvPr id="4" name="Rectangle 8">
              <a:extLst>
                <a:ext uri="{FF2B5EF4-FFF2-40B4-BE49-F238E27FC236}">
                  <a16:creationId xmlns:a16="http://schemas.microsoft.com/office/drawing/2014/main" id="{DA4967C1-C8AA-A87C-B4EE-2E54F1749D6E}"/>
                </a:ext>
              </a:extLst>
            </p:cNvPr>
            <p:cNvSpPr>
              <a:spLocks noChangeArrowheads="1"/>
            </p:cNvSpPr>
            <p:nvPr/>
          </p:nvSpPr>
          <p:spPr bwMode="auto">
            <a:xfrm>
              <a:off x="2082" y="11595"/>
              <a:ext cx="1417" cy="1417"/>
            </a:xfrm>
            <a:prstGeom prst="rect">
              <a:avLst/>
            </a:prstGeom>
            <a:solidFill>
              <a:srgbClr val="808080"/>
            </a:solidFill>
            <a:ln>
              <a:noFill/>
            </a:ln>
            <a:extLst>
              <a:ext uri="{91240B29-F687-4F45-9708-019B960494DF}">
                <a14:hiddenLine xmlns:a14="http://schemas.microsoft.com/office/drawing/2010/main" w="152400">
                  <a:solidFill>
                    <a:srgbClr val="000000"/>
                  </a:solidFill>
                  <a:miter lim="800000"/>
                  <a:headEnd/>
                  <a:tailEnd/>
                </a14:hiddenLine>
              </a:ext>
            </a:extLst>
          </p:spPr>
          <p:txBody>
            <a:bodyPr/>
            <a:lstStyle>
              <a:lvl1pPr>
                <a:spcAft>
                  <a:spcPts val="600"/>
                </a:spcAft>
                <a:buClr>
                  <a:srgbClr val="000000"/>
                </a:buClr>
                <a:buFont typeface="Wingdings" panose="05000000000000000000" pitchFamily="2" charset="2"/>
                <a:buChar char="•"/>
                <a:defRPr sz="1300">
                  <a:solidFill>
                    <a:schemeClr val="tx1"/>
                  </a:solidFill>
                  <a:latin typeface="Georgia" panose="02040502050405020303" pitchFamily="18" charset="0"/>
                </a:defRPr>
              </a:lvl1pPr>
              <a:lvl2pPr marL="742950" indent="-285750">
                <a:spcAft>
                  <a:spcPts val="600"/>
                </a:spcAft>
                <a:buClr>
                  <a:srgbClr val="000000"/>
                </a:buClr>
                <a:buFont typeface="Times New Roman" panose="02020603050405020304" pitchFamily="18" charset="0"/>
                <a:buChar char="•"/>
                <a:defRPr sz="1300">
                  <a:solidFill>
                    <a:schemeClr val="tx1"/>
                  </a:solidFill>
                  <a:latin typeface="Georgia" panose="02040502050405020303" pitchFamily="18" charset="0"/>
                </a:defRPr>
              </a:lvl2pPr>
              <a:lvl3pPr marL="1143000" indent="-228600">
                <a:spcAft>
                  <a:spcPts val="600"/>
                </a:spcAft>
                <a:buClr>
                  <a:srgbClr val="000000"/>
                </a:buClr>
                <a:buFont typeface="Arial" panose="020B0604020202020204" pitchFamily="34" charset="0"/>
                <a:buChar char="-"/>
                <a:defRPr sz="1300">
                  <a:solidFill>
                    <a:schemeClr val="tx1"/>
                  </a:solidFill>
                  <a:latin typeface="Georgia" panose="02040502050405020303" pitchFamily="18" charset="0"/>
                </a:defRPr>
              </a:lvl3pPr>
              <a:lvl4pPr marL="1600200" indent="-228600">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4pPr>
              <a:lvl5pPr marL="2057400" indent="-228600">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5pPr>
              <a:lvl6pPr marL="25146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6pPr>
              <a:lvl7pPr marL="29718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7pPr>
              <a:lvl8pPr marL="34290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8pPr>
              <a:lvl9pPr marL="38862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9pPr>
            </a:lstStyle>
            <a:p>
              <a:pPr eaLnBrk="1" hangingPunct="1">
                <a:spcAft>
                  <a:spcPct val="0"/>
                </a:spcAft>
                <a:buClrTx/>
                <a:buFontTx/>
                <a:buNone/>
              </a:pPr>
              <a:endParaRPr lang="fr-FR" altLang="fr-FR" sz="971">
                <a:latin typeface="Arial" panose="020B0604020202020204" pitchFamily="34" charset="0"/>
              </a:endParaRPr>
            </a:p>
          </p:txBody>
        </p:sp>
        <p:sp>
          <p:nvSpPr>
            <p:cNvPr id="7" name="Oval 9">
              <a:extLst>
                <a:ext uri="{FF2B5EF4-FFF2-40B4-BE49-F238E27FC236}">
                  <a16:creationId xmlns:a16="http://schemas.microsoft.com/office/drawing/2014/main" id="{018F6082-FACE-AFFF-1DA9-E9D772D9282A}"/>
                </a:ext>
              </a:extLst>
            </p:cNvPr>
            <p:cNvSpPr>
              <a:spLocks noChangeArrowheads="1"/>
            </p:cNvSpPr>
            <p:nvPr/>
          </p:nvSpPr>
          <p:spPr bwMode="auto">
            <a:xfrm>
              <a:off x="2182" y="11688"/>
              <a:ext cx="1206" cy="1206"/>
            </a:xfrm>
            <a:prstGeom prst="ellipse">
              <a:avLst/>
            </a:prstGeom>
            <a:solidFill>
              <a:srgbClr val="808080"/>
            </a:solidFill>
            <a:ln>
              <a:noFill/>
            </a:ln>
            <a:extLst>
              <a:ext uri="{91240B29-F687-4F45-9708-019B960494DF}">
                <a14:hiddenLine xmlns:a14="http://schemas.microsoft.com/office/drawing/2010/main" w="38100" algn="ctr">
                  <a:solidFill>
                    <a:srgbClr val="000000"/>
                  </a:solidFill>
                  <a:round/>
                  <a:headEnd/>
                  <a:tailEnd/>
                </a14:hiddenLine>
              </a:ext>
            </a:extLst>
          </p:spPr>
          <p:txBody>
            <a:bodyPr/>
            <a:lstStyle>
              <a:lvl1pPr>
                <a:spcAft>
                  <a:spcPts val="600"/>
                </a:spcAft>
                <a:buClr>
                  <a:srgbClr val="000000"/>
                </a:buClr>
                <a:buFont typeface="Wingdings" panose="05000000000000000000" pitchFamily="2" charset="2"/>
                <a:buChar char="•"/>
                <a:defRPr sz="1300">
                  <a:solidFill>
                    <a:schemeClr val="tx1"/>
                  </a:solidFill>
                  <a:latin typeface="Georgia" panose="02040502050405020303" pitchFamily="18" charset="0"/>
                </a:defRPr>
              </a:lvl1pPr>
              <a:lvl2pPr marL="742950" indent="-285750">
                <a:spcAft>
                  <a:spcPts val="600"/>
                </a:spcAft>
                <a:buClr>
                  <a:srgbClr val="000000"/>
                </a:buClr>
                <a:buFont typeface="Times New Roman" panose="02020603050405020304" pitchFamily="18" charset="0"/>
                <a:buChar char="•"/>
                <a:defRPr sz="1300">
                  <a:solidFill>
                    <a:schemeClr val="tx1"/>
                  </a:solidFill>
                  <a:latin typeface="Georgia" panose="02040502050405020303" pitchFamily="18" charset="0"/>
                </a:defRPr>
              </a:lvl2pPr>
              <a:lvl3pPr marL="1143000" indent="-228600">
                <a:spcAft>
                  <a:spcPts val="600"/>
                </a:spcAft>
                <a:buClr>
                  <a:srgbClr val="000000"/>
                </a:buClr>
                <a:buFont typeface="Arial" panose="020B0604020202020204" pitchFamily="34" charset="0"/>
                <a:buChar char="-"/>
                <a:defRPr sz="1300">
                  <a:solidFill>
                    <a:schemeClr val="tx1"/>
                  </a:solidFill>
                  <a:latin typeface="Georgia" panose="02040502050405020303" pitchFamily="18" charset="0"/>
                </a:defRPr>
              </a:lvl3pPr>
              <a:lvl4pPr marL="1600200" indent="-228600">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4pPr>
              <a:lvl5pPr marL="2057400" indent="-228600">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5pPr>
              <a:lvl6pPr marL="25146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6pPr>
              <a:lvl7pPr marL="29718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7pPr>
              <a:lvl8pPr marL="34290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8pPr>
              <a:lvl9pPr marL="38862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9pPr>
            </a:lstStyle>
            <a:p>
              <a:pPr eaLnBrk="1" hangingPunct="1">
                <a:spcAft>
                  <a:spcPct val="0"/>
                </a:spcAft>
                <a:buClrTx/>
                <a:buFontTx/>
                <a:buNone/>
              </a:pPr>
              <a:endParaRPr lang="fr-FR" altLang="fr-FR" sz="971">
                <a:latin typeface="Arial" panose="020B0604020202020204" pitchFamily="34" charset="0"/>
              </a:endParaRPr>
            </a:p>
          </p:txBody>
        </p:sp>
        <p:sp>
          <p:nvSpPr>
            <p:cNvPr id="9" name="Freeform 10">
              <a:extLst>
                <a:ext uri="{FF2B5EF4-FFF2-40B4-BE49-F238E27FC236}">
                  <a16:creationId xmlns:a16="http://schemas.microsoft.com/office/drawing/2014/main" id="{5F87145F-6D66-D8BA-F369-1089D30E5B03}"/>
                </a:ext>
              </a:extLst>
            </p:cNvPr>
            <p:cNvSpPr>
              <a:spLocks/>
            </p:cNvSpPr>
            <p:nvPr/>
          </p:nvSpPr>
          <p:spPr bwMode="auto">
            <a:xfrm>
              <a:off x="2306" y="11919"/>
              <a:ext cx="823" cy="828"/>
            </a:xfrm>
            <a:custGeom>
              <a:avLst/>
              <a:gdLst>
                <a:gd name="T0" fmla="*/ 391 w 823"/>
                <a:gd name="T1" fmla="*/ 337 h 828"/>
                <a:gd name="T2" fmla="*/ 397 w 823"/>
                <a:gd name="T3" fmla="*/ 339 h 828"/>
                <a:gd name="T4" fmla="*/ 396 w 823"/>
                <a:gd name="T5" fmla="*/ 331 h 828"/>
                <a:gd name="T6" fmla="*/ 386 w 823"/>
                <a:gd name="T7" fmla="*/ 340 h 828"/>
                <a:gd name="T8" fmla="*/ 394 w 823"/>
                <a:gd name="T9" fmla="*/ 346 h 828"/>
                <a:gd name="T10" fmla="*/ 406 w 823"/>
                <a:gd name="T11" fmla="*/ 332 h 828"/>
                <a:gd name="T12" fmla="*/ 394 w 823"/>
                <a:gd name="T13" fmla="*/ 323 h 828"/>
                <a:gd name="T14" fmla="*/ 378 w 823"/>
                <a:gd name="T15" fmla="*/ 333 h 828"/>
                <a:gd name="T16" fmla="*/ 382 w 823"/>
                <a:gd name="T17" fmla="*/ 352 h 828"/>
                <a:gd name="T18" fmla="*/ 406 w 823"/>
                <a:gd name="T19" fmla="*/ 353 h 828"/>
                <a:gd name="T20" fmla="*/ 415 w 823"/>
                <a:gd name="T21" fmla="*/ 338 h 828"/>
                <a:gd name="T22" fmla="*/ 411 w 823"/>
                <a:gd name="T23" fmla="*/ 316 h 828"/>
                <a:gd name="T24" fmla="*/ 396 w 823"/>
                <a:gd name="T25" fmla="*/ 308 h 828"/>
                <a:gd name="T26" fmla="*/ 374 w 823"/>
                <a:gd name="T27" fmla="*/ 312 h 828"/>
                <a:gd name="T28" fmla="*/ 362 w 823"/>
                <a:gd name="T29" fmla="*/ 345 h 828"/>
                <a:gd name="T30" fmla="*/ 407 w 823"/>
                <a:gd name="T31" fmla="*/ 370 h 828"/>
                <a:gd name="T32" fmla="*/ 436 w 823"/>
                <a:gd name="T33" fmla="*/ 331 h 828"/>
                <a:gd name="T34" fmla="*/ 421 w 823"/>
                <a:gd name="T35" fmla="*/ 297 h 828"/>
                <a:gd name="T36" fmla="*/ 383 w 823"/>
                <a:gd name="T37" fmla="*/ 285 h 828"/>
                <a:gd name="T38" fmla="*/ 340 w 823"/>
                <a:gd name="T39" fmla="*/ 314 h 828"/>
                <a:gd name="T40" fmla="*/ 338 w 823"/>
                <a:gd name="T41" fmla="*/ 367 h 828"/>
                <a:gd name="T42" fmla="*/ 400 w 823"/>
                <a:gd name="T43" fmla="*/ 402 h 828"/>
                <a:gd name="T44" fmla="*/ 467 w 823"/>
                <a:gd name="T45" fmla="*/ 365 h 828"/>
                <a:gd name="T46" fmla="*/ 464 w 823"/>
                <a:gd name="T47" fmla="*/ 289 h 828"/>
                <a:gd name="T48" fmla="*/ 421 w 823"/>
                <a:gd name="T49" fmla="*/ 251 h 828"/>
                <a:gd name="T50" fmla="*/ 319 w 823"/>
                <a:gd name="T51" fmla="*/ 264 h 828"/>
                <a:gd name="T52" fmla="*/ 283 w 823"/>
                <a:gd name="T53" fmla="*/ 381 h 828"/>
                <a:gd name="T54" fmla="*/ 409 w 823"/>
                <a:gd name="T55" fmla="*/ 469 h 828"/>
                <a:gd name="T56" fmla="*/ 510 w 823"/>
                <a:gd name="T57" fmla="*/ 413 h 828"/>
                <a:gd name="T58" fmla="*/ 540 w 823"/>
                <a:gd name="T59" fmla="*/ 284 h 828"/>
                <a:gd name="T60" fmla="*/ 442 w 823"/>
                <a:gd name="T61" fmla="*/ 174 h 828"/>
                <a:gd name="T62" fmla="*/ 226 w 823"/>
                <a:gd name="T63" fmla="*/ 223 h 828"/>
                <a:gd name="T64" fmla="*/ 202 w 823"/>
                <a:gd name="T65" fmla="*/ 466 h 828"/>
                <a:gd name="T66" fmla="*/ 367 w 823"/>
                <a:gd name="T67" fmla="*/ 577 h 828"/>
                <a:gd name="T68" fmla="*/ 561 w 823"/>
                <a:gd name="T69" fmla="*/ 522 h 828"/>
                <a:gd name="T70" fmla="*/ 663 w 823"/>
                <a:gd name="T71" fmla="*/ 375 h 828"/>
                <a:gd name="T72" fmla="*/ 645 w 823"/>
                <a:gd name="T73" fmla="*/ 189 h 828"/>
                <a:gd name="T74" fmla="*/ 502 w 823"/>
                <a:gd name="T75" fmla="*/ 45 h 828"/>
                <a:gd name="T76" fmla="*/ 214 w 823"/>
                <a:gd name="T77" fmla="*/ 42 h 828"/>
                <a:gd name="T78" fmla="*/ 67 w 823"/>
                <a:gd name="T79" fmla="*/ 174 h 828"/>
                <a:gd name="T80" fmla="*/ 7 w 823"/>
                <a:gd name="T81" fmla="*/ 417 h 828"/>
                <a:gd name="T82" fmla="*/ 148 w 823"/>
                <a:gd name="T83" fmla="*/ 720 h 828"/>
                <a:gd name="T84" fmla="*/ 466 w 823"/>
                <a:gd name="T85" fmla="*/ 822 h 828"/>
                <a:gd name="T86" fmla="*/ 823 w 823"/>
                <a:gd name="T87" fmla="*/ 690 h 828"/>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823"/>
                <a:gd name="T133" fmla="*/ 0 h 828"/>
                <a:gd name="T134" fmla="*/ 823 w 823"/>
                <a:gd name="T135" fmla="*/ 828 h 828"/>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823" h="828">
                  <a:moveTo>
                    <a:pt x="391" y="337"/>
                  </a:moveTo>
                  <a:cubicBezTo>
                    <a:pt x="391" y="337"/>
                    <a:pt x="397" y="340"/>
                    <a:pt x="397" y="339"/>
                  </a:cubicBezTo>
                  <a:cubicBezTo>
                    <a:pt x="399" y="337"/>
                    <a:pt x="397" y="331"/>
                    <a:pt x="396" y="331"/>
                  </a:cubicBezTo>
                  <a:cubicBezTo>
                    <a:pt x="394" y="331"/>
                    <a:pt x="386" y="334"/>
                    <a:pt x="386" y="340"/>
                  </a:cubicBezTo>
                  <a:cubicBezTo>
                    <a:pt x="387" y="346"/>
                    <a:pt x="390" y="346"/>
                    <a:pt x="394" y="346"/>
                  </a:cubicBezTo>
                  <a:cubicBezTo>
                    <a:pt x="400" y="345"/>
                    <a:pt x="407" y="340"/>
                    <a:pt x="406" y="332"/>
                  </a:cubicBezTo>
                  <a:cubicBezTo>
                    <a:pt x="406" y="325"/>
                    <a:pt x="399" y="323"/>
                    <a:pt x="394" y="323"/>
                  </a:cubicBezTo>
                  <a:cubicBezTo>
                    <a:pt x="389" y="323"/>
                    <a:pt x="380" y="328"/>
                    <a:pt x="378" y="333"/>
                  </a:cubicBezTo>
                  <a:cubicBezTo>
                    <a:pt x="376" y="337"/>
                    <a:pt x="377" y="346"/>
                    <a:pt x="382" y="352"/>
                  </a:cubicBezTo>
                  <a:cubicBezTo>
                    <a:pt x="389" y="359"/>
                    <a:pt x="400" y="356"/>
                    <a:pt x="406" y="353"/>
                  </a:cubicBezTo>
                  <a:cubicBezTo>
                    <a:pt x="411" y="350"/>
                    <a:pt x="414" y="344"/>
                    <a:pt x="415" y="338"/>
                  </a:cubicBezTo>
                  <a:cubicBezTo>
                    <a:pt x="417" y="331"/>
                    <a:pt x="415" y="321"/>
                    <a:pt x="411" y="316"/>
                  </a:cubicBezTo>
                  <a:cubicBezTo>
                    <a:pt x="408" y="312"/>
                    <a:pt x="402" y="308"/>
                    <a:pt x="396" y="308"/>
                  </a:cubicBezTo>
                  <a:cubicBezTo>
                    <a:pt x="390" y="308"/>
                    <a:pt x="384" y="306"/>
                    <a:pt x="374" y="312"/>
                  </a:cubicBezTo>
                  <a:cubicBezTo>
                    <a:pt x="364" y="319"/>
                    <a:pt x="359" y="333"/>
                    <a:pt x="362" y="345"/>
                  </a:cubicBezTo>
                  <a:cubicBezTo>
                    <a:pt x="364" y="356"/>
                    <a:pt x="382" y="379"/>
                    <a:pt x="407" y="370"/>
                  </a:cubicBezTo>
                  <a:cubicBezTo>
                    <a:pt x="432" y="360"/>
                    <a:pt x="434" y="342"/>
                    <a:pt x="436" y="331"/>
                  </a:cubicBezTo>
                  <a:cubicBezTo>
                    <a:pt x="436" y="321"/>
                    <a:pt x="432" y="306"/>
                    <a:pt x="421" y="297"/>
                  </a:cubicBezTo>
                  <a:cubicBezTo>
                    <a:pt x="410" y="287"/>
                    <a:pt x="395" y="284"/>
                    <a:pt x="383" y="285"/>
                  </a:cubicBezTo>
                  <a:cubicBezTo>
                    <a:pt x="365" y="286"/>
                    <a:pt x="349" y="299"/>
                    <a:pt x="340" y="314"/>
                  </a:cubicBezTo>
                  <a:cubicBezTo>
                    <a:pt x="331" y="329"/>
                    <a:pt x="331" y="350"/>
                    <a:pt x="338" y="367"/>
                  </a:cubicBezTo>
                  <a:cubicBezTo>
                    <a:pt x="347" y="383"/>
                    <a:pt x="370" y="401"/>
                    <a:pt x="400" y="402"/>
                  </a:cubicBezTo>
                  <a:cubicBezTo>
                    <a:pt x="429" y="402"/>
                    <a:pt x="454" y="389"/>
                    <a:pt x="467" y="365"/>
                  </a:cubicBezTo>
                  <a:cubicBezTo>
                    <a:pt x="479" y="341"/>
                    <a:pt x="474" y="306"/>
                    <a:pt x="464" y="289"/>
                  </a:cubicBezTo>
                  <a:cubicBezTo>
                    <a:pt x="455" y="272"/>
                    <a:pt x="438" y="259"/>
                    <a:pt x="421" y="251"/>
                  </a:cubicBezTo>
                  <a:cubicBezTo>
                    <a:pt x="405" y="243"/>
                    <a:pt x="355" y="231"/>
                    <a:pt x="319" y="264"/>
                  </a:cubicBezTo>
                  <a:cubicBezTo>
                    <a:pt x="283" y="297"/>
                    <a:pt x="268" y="333"/>
                    <a:pt x="283" y="381"/>
                  </a:cubicBezTo>
                  <a:cubicBezTo>
                    <a:pt x="298" y="429"/>
                    <a:pt x="355" y="475"/>
                    <a:pt x="409" y="469"/>
                  </a:cubicBezTo>
                  <a:cubicBezTo>
                    <a:pt x="463" y="463"/>
                    <a:pt x="487" y="442"/>
                    <a:pt x="510" y="413"/>
                  </a:cubicBezTo>
                  <a:cubicBezTo>
                    <a:pt x="533" y="385"/>
                    <a:pt x="551" y="331"/>
                    <a:pt x="540" y="284"/>
                  </a:cubicBezTo>
                  <a:cubicBezTo>
                    <a:pt x="529" y="237"/>
                    <a:pt x="506" y="201"/>
                    <a:pt x="442" y="174"/>
                  </a:cubicBezTo>
                  <a:cubicBezTo>
                    <a:pt x="378" y="145"/>
                    <a:pt x="285" y="165"/>
                    <a:pt x="226" y="223"/>
                  </a:cubicBezTo>
                  <a:cubicBezTo>
                    <a:pt x="167" y="282"/>
                    <a:pt x="169" y="409"/>
                    <a:pt x="202" y="466"/>
                  </a:cubicBezTo>
                  <a:cubicBezTo>
                    <a:pt x="235" y="523"/>
                    <a:pt x="285" y="560"/>
                    <a:pt x="367" y="577"/>
                  </a:cubicBezTo>
                  <a:cubicBezTo>
                    <a:pt x="449" y="593"/>
                    <a:pt x="506" y="557"/>
                    <a:pt x="561" y="522"/>
                  </a:cubicBezTo>
                  <a:cubicBezTo>
                    <a:pt x="615" y="486"/>
                    <a:pt x="653" y="418"/>
                    <a:pt x="663" y="375"/>
                  </a:cubicBezTo>
                  <a:cubicBezTo>
                    <a:pt x="678" y="332"/>
                    <a:pt x="670" y="238"/>
                    <a:pt x="645" y="189"/>
                  </a:cubicBezTo>
                  <a:cubicBezTo>
                    <a:pt x="620" y="138"/>
                    <a:pt x="587" y="86"/>
                    <a:pt x="502" y="45"/>
                  </a:cubicBezTo>
                  <a:cubicBezTo>
                    <a:pt x="420" y="4"/>
                    <a:pt x="295" y="0"/>
                    <a:pt x="214" y="42"/>
                  </a:cubicBezTo>
                  <a:cubicBezTo>
                    <a:pt x="133" y="84"/>
                    <a:pt x="110" y="109"/>
                    <a:pt x="67" y="174"/>
                  </a:cubicBezTo>
                  <a:cubicBezTo>
                    <a:pt x="24" y="239"/>
                    <a:pt x="0" y="330"/>
                    <a:pt x="7" y="417"/>
                  </a:cubicBezTo>
                  <a:cubicBezTo>
                    <a:pt x="7" y="504"/>
                    <a:pt x="58" y="645"/>
                    <a:pt x="148" y="720"/>
                  </a:cubicBezTo>
                  <a:cubicBezTo>
                    <a:pt x="238" y="795"/>
                    <a:pt x="325" y="828"/>
                    <a:pt x="466" y="822"/>
                  </a:cubicBezTo>
                  <a:cubicBezTo>
                    <a:pt x="607" y="816"/>
                    <a:pt x="787" y="729"/>
                    <a:pt x="823" y="690"/>
                  </a:cubicBezTo>
                </a:path>
              </a:pathLst>
            </a:custGeom>
            <a:noFill/>
            <a:ln w="22225">
              <a:solidFill>
                <a:srgbClr val="FFFFFF"/>
              </a:solidFill>
              <a:round/>
              <a:headEnd/>
              <a:tailEnd/>
            </a:ln>
            <a:extLst>
              <a:ext uri="{909E8E84-426E-40DD-AFC4-6F175D3DCCD1}">
                <a14:hiddenFill xmlns:a14="http://schemas.microsoft.com/office/drawing/2010/main">
                  <a:solidFill>
                    <a:srgbClr val="FFFFFF"/>
                  </a:solidFill>
                </a14:hiddenFill>
              </a:ext>
            </a:extLst>
          </p:spPr>
          <p:txBody>
            <a:bodyPr/>
            <a:lstStyle/>
            <a:p>
              <a:endParaRPr lang="fr-FR"/>
            </a:p>
          </p:txBody>
        </p:sp>
        <p:sp>
          <p:nvSpPr>
            <p:cNvPr id="10" name="Freeform 11">
              <a:extLst>
                <a:ext uri="{FF2B5EF4-FFF2-40B4-BE49-F238E27FC236}">
                  <a16:creationId xmlns:a16="http://schemas.microsoft.com/office/drawing/2014/main" id="{D0185D12-F63B-ED4C-BB46-CAD5780BCDA8}"/>
                </a:ext>
              </a:extLst>
            </p:cNvPr>
            <p:cNvSpPr>
              <a:spLocks/>
            </p:cNvSpPr>
            <p:nvPr/>
          </p:nvSpPr>
          <p:spPr bwMode="auto">
            <a:xfrm rot="-5400000">
              <a:off x="2449" y="11973"/>
              <a:ext cx="1106" cy="617"/>
            </a:xfrm>
            <a:custGeom>
              <a:avLst/>
              <a:gdLst>
                <a:gd name="T0" fmla="*/ 0 w 1536"/>
                <a:gd name="T1" fmla="*/ 2 h 793"/>
                <a:gd name="T2" fmla="*/ 1 w 1536"/>
                <a:gd name="T3" fmla="*/ 2 h 793"/>
                <a:gd name="T4" fmla="*/ 1 w 1536"/>
                <a:gd name="T5" fmla="*/ 2 h 793"/>
                <a:gd name="T6" fmla="*/ 1 w 1536"/>
                <a:gd name="T7" fmla="*/ 2 h 793"/>
                <a:gd name="T8" fmla="*/ 1 w 1536"/>
                <a:gd name="T9" fmla="*/ 2 h 793"/>
                <a:gd name="T10" fmla="*/ 1 w 1536"/>
                <a:gd name="T11" fmla="*/ 2 h 793"/>
                <a:gd name="T12" fmla="*/ 0 w 1536"/>
                <a:gd name="T13" fmla="*/ 2 h 793"/>
                <a:gd name="T14" fmla="*/ 0 60000 65536"/>
                <a:gd name="T15" fmla="*/ 0 60000 65536"/>
                <a:gd name="T16" fmla="*/ 0 60000 65536"/>
                <a:gd name="T17" fmla="*/ 0 60000 65536"/>
                <a:gd name="T18" fmla="*/ 0 60000 65536"/>
                <a:gd name="T19" fmla="*/ 0 60000 65536"/>
                <a:gd name="T20" fmla="*/ 0 60000 65536"/>
                <a:gd name="T21" fmla="*/ 0 w 1536"/>
                <a:gd name="T22" fmla="*/ 0 h 793"/>
                <a:gd name="T23" fmla="*/ 1536 w 1536"/>
                <a:gd name="T24" fmla="*/ 793 h 793"/>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36" h="793">
                  <a:moveTo>
                    <a:pt x="0" y="4"/>
                  </a:moveTo>
                  <a:cubicBezTo>
                    <a:pt x="81" y="3"/>
                    <a:pt x="159" y="0"/>
                    <a:pt x="267" y="4"/>
                  </a:cubicBezTo>
                  <a:cubicBezTo>
                    <a:pt x="423" y="202"/>
                    <a:pt x="590" y="271"/>
                    <a:pt x="771" y="271"/>
                  </a:cubicBezTo>
                  <a:cubicBezTo>
                    <a:pt x="952" y="271"/>
                    <a:pt x="1146" y="194"/>
                    <a:pt x="1293" y="2"/>
                  </a:cubicBezTo>
                  <a:cubicBezTo>
                    <a:pt x="1393" y="2"/>
                    <a:pt x="1536" y="3"/>
                    <a:pt x="1530" y="4"/>
                  </a:cubicBezTo>
                  <a:cubicBezTo>
                    <a:pt x="1441" y="129"/>
                    <a:pt x="1140" y="609"/>
                    <a:pt x="780" y="793"/>
                  </a:cubicBezTo>
                  <a:cubicBezTo>
                    <a:pt x="417" y="612"/>
                    <a:pt x="27" y="45"/>
                    <a:pt x="0" y="4"/>
                  </a:cubicBezTo>
                  <a:close/>
                </a:path>
              </a:pathLst>
            </a:custGeom>
            <a:solidFill>
              <a:srgbClr val="0070C0"/>
            </a:solidFill>
            <a:ln>
              <a:noFill/>
            </a:ln>
            <a:extLst>
              <a:ext uri="{91240B29-F687-4F45-9708-019B960494DF}">
                <a14:hiddenLine xmlns:a14="http://schemas.microsoft.com/office/drawing/2010/main" w="3175">
                  <a:solidFill>
                    <a:srgbClr val="000000"/>
                  </a:solidFill>
                  <a:round/>
                  <a:headEnd/>
                  <a:tailEnd/>
                </a14:hiddenLine>
              </a:ext>
            </a:extLst>
          </p:spPr>
          <p:txBody>
            <a:bodyPr/>
            <a:lstStyle/>
            <a:p>
              <a:endParaRPr lang="fr-FR"/>
            </a:p>
          </p:txBody>
        </p:sp>
      </p:grpSp>
      <p:pic>
        <p:nvPicPr>
          <p:cNvPr id="20" name="Image 19">
            <a:extLst>
              <a:ext uri="{FF2B5EF4-FFF2-40B4-BE49-F238E27FC236}">
                <a16:creationId xmlns:a16="http://schemas.microsoft.com/office/drawing/2014/main" id="{41FBF45B-86C0-40CB-06EF-B364E0711B19}"/>
              </a:ext>
            </a:extLst>
          </p:cNvPr>
          <p:cNvPicPr>
            <a:picLocks noChangeAspect="1"/>
          </p:cNvPicPr>
          <p:nvPr/>
        </p:nvPicPr>
        <p:blipFill>
          <a:blip r:embed="rId2"/>
          <a:stretch>
            <a:fillRect/>
          </a:stretch>
        </p:blipFill>
        <p:spPr>
          <a:xfrm>
            <a:off x="6096000" y="1297562"/>
            <a:ext cx="3430324" cy="3658063"/>
          </a:xfrm>
          <a:prstGeom prst="rect">
            <a:avLst/>
          </a:prstGeom>
        </p:spPr>
      </p:pic>
      <p:pic>
        <p:nvPicPr>
          <p:cNvPr id="22" name="Image 21">
            <a:extLst>
              <a:ext uri="{FF2B5EF4-FFF2-40B4-BE49-F238E27FC236}">
                <a16:creationId xmlns:a16="http://schemas.microsoft.com/office/drawing/2014/main" id="{0B4C95A7-2F49-F7F9-278F-073876FF3A7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2119837">
            <a:off x="1829872" y="830073"/>
            <a:ext cx="1233862" cy="1233862"/>
          </a:xfrm>
          <a:prstGeom prst="rect">
            <a:avLst/>
          </a:prstGeom>
        </p:spPr>
      </p:pic>
      <p:sp>
        <p:nvSpPr>
          <p:cNvPr id="23" name="ZoneTexte 22">
            <a:extLst>
              <a:ext uri="{FF2B5EF4-FFF2-40B4-BE49-F238E27FC236}">
                <a16:creationId xmlns:a16="http://schemas.microsoft.com/office/drawing/2014/main" id="{DEEF548F-C8C8-6FCD-87D2-2739F7768F7B}"/>
              </a:ext>
            </a:extLst>
          </p:cNvPr>
          <p:cNvSpPr txBox="1"/>
          <p:nvPr/>
        </p:nvSpPr>
        <p:spPr>
          <a:xfrm>
            <a:off x="2632142" y="1499355"/>
            <a:ext cx="6139215" cy="3108543"/>
          </a:xfrm>
          <a:prstGeom prst="rect">
            <a:avLst/>
          </a:prstGeom>
          <a:noFill/>
        </p:spPr>
        <p:txBody>
          <a:bodyPr wrap="square" rtlCol="0">
            <a:spAutoFit/>
          </a:bodyPr>
          <a:lstStyle/>
          <a:p>
            <a:pPr>
              <a:spcBef>
                <a:spcPts val="600"/>
              </a:spcBef>
            </a:pPr>
            <a:r>
              <a:rPr lang="fr-FR" sz="3200" dirty="0">
                <a:solidFill>
                  <a:schemeClr val="accent2">
                    <a:lumMod val="75000"/>
                  </a:schemeClr>
                </a:solidFill>
                <a:latin typeface="Bahnschrift SemiLight SemiConde" panose="020B0502040204020203" pitchFamily="34" charset="0"/>
              </a:rPr>
              <a:t>1 –</a:t>
            </a:r>
            <a:r>
              <a:rPr lang="fr-FR" sz="3600" dirty="0">
                <a:solidFill>
                  <a:schemeClr val="accent2">
                    <a:lumMod val="75000"/>
                  </a:schemeClr>
                </a:solidFill>
                <a:latin typeface="Bahnschrift SemiLight SemiConde" panose="020B0502040204020203" pitchFamily="34" charset="0"/>
              </a:rPr>
              <a:t>  </a:t>
            </a:r>
            <a:r>
              <a:rPr lang="fr-FR" sz="2000" dirty="0">
                <a:solidFill>
                  <a:schemeClr val="accent2">
                    <a:lumMod val="75000"/>
                  </a:schemeClr>
                </a:solidFill>
                <a:latin typeface="Bahnschrift SemiLight SemiConde" panose="020B0502040204020203" pitchFamily="34" charset="0"/>
              </a:rPr>
              <a:t>Présentation de la mission</a:t>
            </a:r>
          </a:p>
          <a:p>
            <a:pPr>
              <a:spcBef>
                <a:spcPts val="600"/>
              </a:spcBef>
            </a:pPr>
            <a:r>
              <a:rPr lang="fr-FR" sz="3200" dirty="0">
                <a:solidFill>
                  <a:schemeClr val="accent2">
                    <a:lumMod val="75000"/>
                  </a:schemeClr>
                </a:solidFill>
                <a:latin typeface="Bahnschrift SemiLight SemiConde" panose="020B0502040204020203" pitchFamily="34" charset="0"/>
              </a:rPr>
              <a:t>2 – </a:t>
            </a:r>
            <a:r>
              <a:rPr lang="fr-FR" sz="2000" dirty="0">
                <a:solidFill>
                  <a:schemeClr val="accent2">
                    <a:lumMod val="75000"/>
                  </a:schemeClr>
                </a:solidFill>
                <a:latin typeface="Bahnschrift SemiLight SemiConde" panose="020B0502040204020203" pitchFamily="34" charset="0"/>
              </a:rPr>
              <a:t>Chiffres clés </a:t>
            </a:r>
          </a:p>
          <a:p>
            <a:pPr>
              <a:spcBef>
                <a:spcPts val="600"/>
              </a:spcBef>
            </a:pPr>
            <a:r>
              <a:rPr lang="fr-FR" sz="3200" dirty="0">
                <a:solidFill>
                  <a:schemeClr val="accent2">
                    <a:lumMod val="75000"/>
                  </a:schemeClr>
                </a:solidFill>
                <a:latin typeface="Bahnschrift SemiLight SemiConde" panose="020B0502040204020203" pitchFamily="34" charset="0"/>
              </a:rPr>
              <a:t>3 - </a:t>
            </a:r>
            <a:r>
              <a:rPr lang="fr-FR" sz="2000" dirty="0">
                <a:solidFill>
                  <a:schemeClr val="accent2">
                    <a:lumMod val="75000"/>
                  </a:schemeClr>
                </a:solidFill>
                <a:latin typeface="Bahnschrift SemiLight SemiConde" panose="020B0502040204020203" pitchFamily="34" charset="0"/>
              </a:rPr>
              <a:t>Points relatifs aux procédures</a:t>
            </a:r>
            <a:endParaRPr lang="fr-FR" sz="3200" dirty="0">
              <a:solidFill>
                <a:schemeClr val="accent2">
                  <a:lumMod val="75000"/>
                </a:schemeClr>
              </a:solidFill>
              <a:latin typeface="Bahnschrift SemiLight SemiConde" panose="020B0502040204020203" pitchFamily="34" charset="0"/>
            </a:endParaRPr>
          </a:p>
          <a:p>
            <a:pPr>
              <a:spcBef>
                <a:spcPts val="600"/>
              </a:spcBef>
            </a:pPr>
            <a:r>
              <a:rPr lang="fr-FR" sz="3200" dirty="0">
                <a:solidFill>
                  <a:schemeClr val="accent2">
                    <a:lumMod val="75000"/>
                  </a:schemeClr>
                </a:solidFill>
                <a:latin typeface="Bahnschrift SemiLight SemiConde" panose="020B0502040204020203" pitchFamily="34" charset="0"/>
              </a:rPr>
              <a:t>4</a:t>
            </a:r>
            <a:r>
              <a:rPr lang="fr-FR" sz="4400" dirty="0">
                <a:solidFill>
                  <a:schemeClr val="accent2">
                    <a:lumMod val="75000"/>
                  </a:schemeClr>
                </a:solidFill>
                <a:latin typeface="Bahnschrift SemiLight SemiConde" panose="020B0502040204020203" pitchFamily="34" charset="0"/>
              </a:rPr>
              <a:t> </a:t>
            </a:r>
            <a:r>
              <a:rPr lang="fr-FR" sz="3200" dirty="0">
                <a:solidFill>
                  <a:schemeClr val="accent2">
                    <a:lumMod val="75000"/>
                  </a:schemeClr>
                </a:solidFill>
                <a:latin typeface="Bahnschrift SemiLight SemiConde" panose="020B0502040204020203" pitchFamily="34" charset="0"/>
              </a:rPr>
              <a:t>-</a:t>
            </a:r>
            <a:r>
              <a:rPr lang="fr-FR" sz="2000" dirty="0">
                <a:solidFill>
                  <a:schemeClr val="accent2">
                    <a:lumMod val="75000"/>
                  </a:schemeClr>
                </a:solidFill>
                <a:latin typeface="Bahnschrift SemiLight SemiConde" panose="020B0502040204020203" pitchFamily="34" charset="0"/>
              </a:rPr>
              <a:t> Points d’audit</a:t>
            </a:r>
          </a:p>
          <a:p>
            <a:pPr>
              <a:spcBef>
                <a:spcPts val="600"/>
              </a:spcBef>
            </a:pPr>
            <a:r>
              <a:rPr lang="fr-FR" sz="3200" dirty="0">
                <a:solidFill>
                  <a:schemeClr val="accent2">
                    <a:lumMod val="75000"/>
                  </a:schemeClr>
                </a:solidFill>
                <a:latin typeface="Bahnschrift SemiLight SemiConde" panose="020B0502040204020203" pitchFamily="34" charset="0"/>
              </a:rPr>
              <a:t>5 - </a:t>
            </a:r>
            <a:r>
              <a:rPr lang="fr-FR" sz="2000" dirty="0">
                <a:solidFill>
                  <a:schemeClr val="accent2">
                    <a:lumMod val="75000"/>
                  </a:schemeClr>
                </a:solidFill>
                <a:latin typeface="Bahnschrift SemiLight SemiConde" panose="020B0502040204020203" pitchFamily="34" charset="0"/>
              </a:rPr>
              <a:t>Conclusion</a:t>
            </a:r>
          </a:p>
        </p:txBody>
      </p:sp>
      <p:sp>
        <p:nvSpPr>
          <p:cNvPr id="11" name="Espace réservé du numéro de diapositive 10">
            <a:extLst>
              <a:ext uri="{FF2B5EF4-FFF2-40B4-BE49-F238E27FC236}">
                <a16:creationId xmlns:a16="http://schemas.microsoft.com/office/drawing/2014/main" id="{8A1957EA-1254-E521-BF97-AC7887AE137B}"/>
              </a:ext>
            </a:extLst>
          </p:cNvPr>
          <p:cNvSpPr>
            <a:spLocks noGrp="1"/>
          </p:cNvSpPr>
          <p:nvPr>
            <p:ph type="sldNum" sz="quarter" idx="12"/>
          </p:nvPr>
        </p:nvSpPr>
        <p:spPr>
          <a:xfrm>
            <a:off x="11397973" y="6424150"/>
            <a:ext cx="683339" cy="365125"/>
          </a:xfrm>
        </p:spPr>
        <p:txBody>
          <a:bodyPr/>
          <a:lstStyle/>
          <a:p>
            <a:fld id="{395FFE17-1C7A-4C87-ACFA-94F5666BC176}" type="slidenum">
              <a:rPr lang="fr-FR" sz="1200" b="1" smtClean="0">
                <a:solidFill>
                  <a:schemeClr val="bg1"/>
                </a:solidFill>
              </a:rPr>
              <a:t>3</a:t>
            </a:fld>
            <a:endParaRPr lang="fr-FR" sz="1200" b="1">
              <a:solidFill>
                <a:schemeClr val="bg1"/>
              </a:solidFill>
            </a:endParaRPr>
          </a:p>
        </p:txBody>
      </p:sp>
    </p:spTree>
    <p:extLst>
      <p:ext uri="{BB962C8B-B14F-4D97-AF65-F5344CB8AC3E}">
        <p14:creationId xmlns:p14="http://schemas.microsoft.com/office/powerpoint/2010/main" val="39898349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3C25004-35F3-4942-1F2A-48BDA831770F}"/>
              </a:ext>
            </a:extLst>
          </p:cNvPr>
          <p:cNvSpPr>
            <a:spLocks noGrp="1"/>
          </p:cNvSpPr>
          <p:nvPr>
            <p:ph type="title"/>
          </p:nvPr>
        </p:nvSpPr>
        <p:spPr>
          <a:xfrm>
            <a:off x="1150286" y="501594"/>
            <a:ext cx="4790364" cy="1668424"/>
          </a:xfrm>
        </p:spPr>
        <p:txBody>
          <a:bodyPr vert="horz" lIns="91440" tIns="45720" rIns="91440" bIns="45720" rtlCol="0" anchor="b">
            <a:normAutofit/>
          </a:bodyPr>
          <a:lstStyle/>
          <a:p>
            <a:br>
              <a:rPr lang="fr-FR" sz="1600" dirty="0">
                <a:effectLst/>
              </a:rPr>
            </a:br>
            <a:endParaRPr lang="en-US" sz="4000" kern="1200" dirty="0">
              <a:latin typeface="+mj-lt"/>
              <a:ea typeface="+mj-ea"/>
              <a:cs typeface="+mj-cs"/>
            </a:endParaRPr>
          </a:p>
        </p:txBody>
      </p:sp>
      <p:sp>
        <p:nvSpPr>
          <p:cNvPr id="9" name="Ellipse 8">
            <a:extLst>
              <a:ext uri="{FF2B5EF4-FFF2-40B4-BE49-F238E27FC236}">
                <a16:creationId xmlns:a16="http://schemas.microsoft.com/office/drawing/2014/main" id="{E541C35C-7DCE-6FD3-54A8-53BEF04298D2}"/>
              </a:ext>
            </a:extLst>
          </p:cNvPr>
          <p:cNvSpPr/>
          <p:nvPr/>
        </p:nvSpPr>
        <p:spPr>
          <a:xfrm>
            <a:off x="1846055" y="1546203"/>
            <a:ext cx="416019" cy="416019"/>
          </a:xfrm>
          <a:prstGeom prst="ellipse">
            <a:avLst/>
          </a:prstGeom>
          <a:solidFill>
            <a:schemeClr val="accent2">
              <a:lumMod val="50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887553" eaLnBrk="0" hangingPunct="0">
              <a:defRPr/>
            </a:pPr>
            <a:r>
              <a:rPr lang="fr-FR" sz="3106" dirty="0">
                <a:solidFill>
                  <a:schemeClr val="bg1"/>
                </a:solidFill>
                <a:latin typeface="Aharoni" pitchFamily="2" charset="-79"/>
                <a:cs typeface="Aharoni" pitchFamily="2" charset="-79"/>
              </a:rPr>
              <a:t>1</a:t>
            </a:r>
          </a:p>
        </p:txBody>
      </p:sp>
      <p:sp>
        <p:nvSpPr>
          <p:cNvPr id="10" name="Ellipse 9">
            <a:extLst>
              <a:ext uri="{FF2B5EF4-FFF2-40B4-BE49-F238E27FC236}">
                <a16:creationId xmlns:a16="http://schemas.microsoft.com/office/drawing/2014/main" id="{5A88A045-FA85-1279-20B7-27840A53135B}"/>
              </a:ext>
            </a:extLst>
          </p:cNvPr>
          <p:cNvSpPr/>
          <p:nvPr/>
        </p:nvSpPr>
        <p:spPr>
          <a:xfrm>
            <a:off x="6125717" y="1616277"/>
            <a:ext cx="416019" cy="416019"/>
          </a:xfrm>
          <a:prstGeom prst="ellipse">
            <a:avLst/>
          </a:prstGeom>
          <a:solidFill>
            <a:schemeClr val="accent2">
              <a:lumMod val="50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887553" eaLnBrk="0" hangingPunct="0"/>
            <a:r>
              <a:rPr lang="fr-FR" sz="3106" dirty="0">
                <a:solidFill>
                  <a:schemeClr val="bg1"/>
                </a:solidFill>
                <a:latin typeface="Aharoni" pitchFamily="2" charset="-79"/>
                <a:cs typeface="Aharoni" pitchFamily="2" charset="-79"/>
              </a:rPr>
              <a:t>2</a:t>
            </a:r>
          </a:p>
        </p:txBody>
      </p:sp>
      <p:sp>
        <p:nvSpPr>
          <p:cNvPr id="11" name="Ellipse 10">
            <a:extLst>
              <a:ext uri="{FF2B5EF4-FFF2-40B4-BE49-F238E27FC236}">
                <a16:creationId xmlns:a16="http://schemas.microsoft.com/office/drawing/2014/main" id="{237C61E7-8AC6-D95B-2FCE-FC117DA365C3}"/>
              </a:ext>
            </a:extLst>
          </p:cNvPr>
          <p:cNvSpPr/>
          <p:nvPr/>
        </p:nvSpPr>
        <p:spPr>
          <a:xfrm>
            <a:off x="9929926" y="1648727"/>
            <a:ext cx="416019" cy="411718"/>
          </a:xfrm>
          <a:prstGeom prst="ellipse">
            <a:avLst/>
          </a:prstGeom>
          <a:solidFill>
            <a:schemeClr val="accent2">
              <a:lumMod val="50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887553" eaLnBrk="0" hangingPunct="0"/>
            <a:r>
              <a:rPr lang="fr-FR" sz="3106" dirty="0">
                <a:solidFill>
                  <a:schemeClr val="bg1"/>
                </a:solidFill>
                <a:latin typeface="Aharoni" pitchFamily="2" charset="-79"/>
                <a:cs typeface="Aharoni" pitchFamily="2" charset="-79"/>
              </a:rPr>
              <a:t>3</a:t>
            </a:r>
          </a:p>
        </p:txBody>
      </p:sp>
      <p:sp>
        <p:nvSpPr>
          <p:cNvPr id="21" name="ZoneTexte 20">
            <a:extLst>
              <a:ext uri="{FF2B5EF4-FFF2-40B4-BE49-F238E27FC236}">
                <a16:creationId xmlns:a16="http://schemas.microsoft.com/office/drawing/2014/main" id="{C2C37495-405E-8A27-DBA8-26020ADE483C}"/>
              </a:ext>
            </a:extLst>
          </p:cNvPr>
          <p:cNvSpPr txBox="1"/>
          <p:nvPr/>
        </p:nvSpPr>
        <p:spPr>
          <a:xfrm>
            <a:off x="976705" y="606723"/>
            <a:ext cx="9845885" cy="339460"/>
          </a:xfrm>
          <a:prstGeom prst="rect">
            <a:avLst/>
          </a:prstGeom>
        </p:spPr>
        <p:txBody>
          <a:bodyPr lIns="80663" tIns="40332" rIns="80663" bIns="40332"/>
          <a:lstStyle>
            <a:defPPr>
              <a:defRPr lang="en-US"/>
            </a:defPPr>
            <a:lvl1pPr defTabSz="1018586" fontAlgn="auto">
              <a:spcAft>
                <a:spcPts val="0"/>
              </a:spcAft>
              <a:defRPr sz="1900" b="1" i="1">
                <a:solidFill>
                  <a:schemeClr val="accent1"/>
                </a:solidFill>
                <a:latin typeface="+mj-lt"/>
                <a:ea typeface="+mj-ea"/>
                <a:cs typeface="Arial" pitchFamily="34" charset="0"/>
              </a:defRPr>
            </a:lvl1pPr>
          </a:lstStyle>
          <a:p>
            <a:pPr>
              <a:spcBef>
                <a:spcPts val="600"/>
              </a:spcBef>
            </a:pPr>
            <a:r>
              <a:rPr lang="fr-FR" sz="2400" dirty="0">
                <a:solidFill>
                  <a:schemeClr val="accent2">
                    <a:lumMod val="75000"/>
                  </a:schemeClr>
                </a:solidFill>
                <a:latin typeface="Georgia" pitchFamily="18" charset="0"/>
                <a:ea typeface="+mn-ea"/>
                <a:cs typeface="Arial" charset="0"/>
              </a:rPr>
              <a:t> </a:t>
            </a:r>
            <a:r>
              <a:rPr lang="fr-FR" sz="2800" i="0" dirty="0">
                <a:solidFill>
                  <a:schemeClr val="accent2">
                    <a:lumMod val="75000"/>
                  </a:schemeClr>
                </a:solidFill>
                <a:latin typeface="Bahnschrift SemiLight SemiConde" panose="020B0502040204020203" pitchFamily="34" charset="0"/>
              </a:rPr>
              <a:t>Présentation de la Mission</a:t>
            </a:r>
          </a:p>
          <a:p>
            <a:r>
              <a:rPr lang="fr-FR" sz="2400" i="0" dirty="0">
                <a:solidFill>
                  <a:schemeClr val="accent2">
                    <a:lumMod val="75000"/>
                  </a:schemeClr>
                </a:solidFill>
                <a:latin typeface="Bahnschrift SemiLight SemiConde" panose="020B0502040204020203" pitchFamily="34" charset="0"/>
              </a:rPr>
              <a:t> Les principales étapes de la mission du Commissaire aux comptes : </a:t>
            </a:r>
          </a:p>
        </p:txBody>
      </p:sp>
      <p:pic>
        <p:nvPicPr>
          <p:cNvPr id="28" name="Espace réservé du contenu 26">
            <a:extLst>
              <a:ext uri="{FF2B5EF4-FFF2-40B4-BE49-F238E27FC236}">
                <a16:creationId xmlns:a16="http://schemas.microsoft.com/office/drawing/2014/main" id="{A7E0BAD5-81BF-070F-ED9F-3A1337ED4F7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10992008">
            <a:off x="394074" y="347039"/>
            <a:ext cx="689325" cy="874517"/>
          </a:xfrm>
          <a:prstGeom prst="rect">
            <a:avLst/>
          </a:prstGeom>
        </p:spPr>
      </p:pic>
      <p:sp>
        <p:nvSpPr>
          <p:cNvPr id="3" name="ZoneTexte 2">
            <a:extLst>
              <a:ext uri="{FF2B5EF4-FFF2-40B4-BE49-F238E27FC236}">
                <a16:creationId xmlns:a16="http://schemas.microsoft.com/office/drawing/2014/main" id="{36443381-D297-8F0E-F846-BF1A7022AE92}"/>
              </a:ext>
            </a:extLst>
          </p:cNvPr>
          <p:cNvSpPr txBox="1"/>
          <p:nvPr/>
        </p:nvSpPr>
        <p:spPr>
          <a:xfrm>
            <a:off x="403373" y="2179866"/>
            <a:ext cx="3960919" cy="4401205"/>
          </a:xfrm>
          <a:prstGeom prst="rect">
            <a:avLst/>
          </a:prstGeom>
          <a:noFill/>
        </p:spPr>
        <p:txBody>
          <a:bodyPr wrap="square" rtlCol="0">
            <a:spAutoFit/>
          </a:bodyPr>
          <a:lstStyle/>
          <a:p>
            <a:r>
              <a:rPr lang="fr-FR" sz="2000" b="1" dirty="0">
                <a:solidFill>
                  <a:schemeClr val="accent2">
                    <a:lumMod val="75000"/>
                  </a:schemeClr>
                </a:solidFill>
              </a:rPr>
              <a:t>Identification et évaluation </a:t>
            </a:r>
          </a:p>
          <a:p>
            <a:r>
              <a:rPr lang="fr-FR" sz="2000" b="1" dirty="0">
                <a:solidFill>
                  <a:schemeClr val="accent2">
                    <a:lumMod val="75000"/>
                  </a:schemeClr>
                </a:solidFill>
              </a:rPr>
              <a:t>du risque d’anomalies significatives </a:t>
            </a:r>
          </a:p>
          <a:p>
            <a:r>
              <a:rPr lang="fr-FR" sz="2000" b="1" dirty="0">
                <a:solidFill>
                  <a:schemeClr val="accent2">
                    <a:lumMod val="75000"/>
                  </a:schemeClr>
                </a:solidFill>
              </a:rPr>
              <a:t>dans les comptes</a:t>
            </a:r>
          </a:p>
          <a:p>
            <a:endParaRPr lang="fr-FR" sz="2000" b="1" dirty="0">
              <a:solidFill>
                <a:schemeClr val="accent5">
                  <a:lumMod val="50000"/>
                </a:schemeClr>
              </a:solidFill>
            </a:endParaRPr>
          </a:p>
          <a:p>
            <a:pPr algn="just"/>
            <a:r>
              <a:rPr lang="fr-FR" sz="1600" dirty="0">
                <a:solidFill>
                  <a:schemeClr val="accent2">
                    <a:lumMod val="50000"/>
                  </a:schemeClr>
                </a:solidFill>
              </a:rPr>
              <a:t>Le commissaire aux comptes acquiert une connaissance suffisante de l’entité, notamment de son contrôle interne, afin d’identifier et d’évaluer le risque d’anomalies significatives (RAS) dans les comptes. Cette première phase lui permet de concevoir et de mettre en œuvre des procédures d’audit permettant de fonder son opinion sur les comptes.</a:t>
            </a:r>
          </a:p>
          <a:p>
            <a:endParaRPr lang="fr-FR" sz="2000" b="1" dirty="0">
              <a:solidFill>
                <a:schemeClr val="accent5">
                  <a:lumMod val="50000"/>
                </a:schemeClr>
              </a:solidFill>
            </a:endParaRPr>
          </a:p>
        </p:txBody>
      </p:sp>
      <p:sp>
        <p:nvSpPr>
          <p:cNvPr id="5" name="ZoneTexte 4">
            <a:extLst>
              <a:ext uri="{FF2B5EF4-FFF2-40B4-BE49-F238E27FC236}">
                <a16:creationId xmlns:a16="http://schemas.microsoft.com/office/drawing/2014/main" id="{9E6242C0-F29D-83D9-B645-186DDA673730}"/>
              </a:ext>
            </a:extLst>
          </p:cNvPr>
          <p:cNvSpPr txBox="1"/>
          <p:nvPr/>
        </p:nvSpPr>
        <p:spPr>
          <a:xfrm>
            <a:off x="4591572" y="2222959"/>
            <a:ext cx="3960919" cy="3754874"/>
          </a:xfrm>
          <a:prstGeom prst="rect">
            <a:avLst/>
          </a:prstGeom>
          <a:noFill/>
        </p:spPr>
        <p:txBody>
          <a:bodyPr wrap="square" rtlCol="0">
            <a:spAutoFit/>
          </a:bodyPr>
          <a:lstStyle/>
          <a:p>
            <a:r>
              <a:rPr lang="fr-FR" sz="2000" b="1" dirty="0">
                <a:solidFill>
                  <a:schemeClr val="accent2">
                    <a:lumMod val="75000"/>
                  </a:schemeClr>
                </a:solidFill>
              </a:rPr>
              <a:t>Mise en œuvre des procédures d’audit</a:t>
            </a:r>
          </a:p>
          <a:p>
            <a:endParaRPr lang="fr-FR" sz="2000" b="1" dirty="0">
              <a:solidFill>
                <a:schemeClr val="accent5">
                  <a:lumMod val="50000"/>
                </a:schemeClr>
              </a:solidFill>
            </a:endParaRPr>
          </a:p>
          <a:p>
            <a:pPr algn="just"/>
            <a:endParaRPr lang="fr-FR" dirty="0">
              <a:solidFill>
                <a:schemeClr val="accent5">
                  <a:lumMod val="50000"/>
                </a:schemeClr>
              </a:solidFill>
            </a:endParaRPr>
          </a:p>
          <a:p>
            <a:pPr algn="just"/>
            <a:r>
              <a:rPr lang="fr-FR" sz="1600" dirty="0">
                <a:solidFill>
                  <a:schemeClr val="accent2">
                    <a:lumMod val="50000"/>
                  </a:schemeClr>
                </a:solidFill>
              </a:rPr>
              <a:t>Le commissaire aux comptes, en réponse à son évaluation du RAS, adopte son approche générale de la mission. Il met en œuvre des procédures d’audit et communique  à l’entité les faiblesses significatives du contrôle interne identifiées ainsi que les modifications qui lui paraissent devoir être apportées aux comptes ou aux autres documents comptables. </a:t>
            </a:r>
          </a:p>
        </p:txBody>
      </p:sp>
      <p:sp>
        <p:nvSpPr>
          <p:cNvPr id="7" name="ZoneTexte 6">
            <a:extLst>
              <a:ext uri="{FF2B5EF4-FFF2-40B4-BE49-F238E27FC236}">
                <a16:creationId xmlns:a16="http://schemas.microsoft.com/office/drawing/2014/main" id="{D019D270-A561-55A0-3BD5-3A43237B6F91}"/>
              </a:ext>
            </a:extLst>
          </p:cNvPr>
          <p:cNvSpPr txBox="1"/>
          <p:nvPr/>
        </p:nvSpPr>
        <p:spPr>
          <a:xfrm>
            <a:off x="8767738" y="2241570"/>
            <a:ext cx="3156413" cy="3539430"/>
          </a:xfrm>
          <a:prstGeom prst="rect">
            <a:avLst/>
          </a:prstGeom>
          <a:noFill/>
        </p:spPr>
        <p:txBody>
          <a:bodyPr wrap="square" rtlCol="0">
            <a:spAutoFit/>
          </a:bodyPr>
          <a:lstStyle/>
          <a:p>
            <a:r>
              <a:rPr lang="fr-FR" sz="2000" b="1" dirty="0">
                <a:solidFill>
                  <a:schemeClr val="accent2">
                    <a:lumMod val="75000"/>
                  </a:schemeClr>
                </a:solidFill>
              </a:rPr>
              <a:t>Synthèse de la mission et formulation </a:t>
            </a:r>
          </a:p>
          <a:p>
            <a:r>
              <a:rPr lang="fr-FR" sz="2000" b="1" dirty="0">
                <a:solidFill>
                  <a:schemeClr val="accent2">
                    <a:lumMod val="75000"/>
                  </a:schemeClr>
                </a:solidFill>
              </a:rPr>
              <a:t>de l’opinion</a:t>
            </a:r>
          </a:p>
          <a:p>
            <a:pPr algn="just"/>
            <a:endParaRPr lang="fr-FR" dirty="0">
              <a:solidFill>
                <a:schemeClr val="accent5">
                  <a:lumMod val="50000"/>
                </a:schemeClr>
              </a:solidFill>
            </a:endParaRPr>
          </a:p>
          <a:p>
            <a:pPr algn="just"/>
            <a:r>
              <a:rPr lang="fr-FR" sz="1600" dirty="0">
                <a:solidFill>
                  <a:schemeClr val="accent2">
                    <a:lumMod val="50000"/>
                  </a:schemeClr>
                </a:solidFill>
              </a:rPr>
              <a:t>Le commissaire aux comptes, sur la base des éléments collectés, réalise une synthèse des conclusions et constats de ses travaux. Il s’entretient avec le dirigeant pour lui en faire part et établit son rapport sur les comptes.</a:t>
            </a:r>
          </a:p>
          <a:p>
            <a:endParaRPr lang="fr-FR" dirty="0"/>
          </a:p>
        </p:txBody>
      </p:sp>
      <p:pic>
        <p:nvPicPr>
          <p:cNvPr id="4" name="Image 3">
            <a:extLst>
              <a:ext uri="{FF2B5EF4-FFF2-40B4-BE49-F238E27FC236}">
                <a16:creationId xmlns:a16="http://schemas.microsoft.com/office/drawing/2014/main" id="{91666B64-EB78-CDF0-9C58-FE2C7E5498B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95163" y="1631502"/>
            <a:ext cx="589850" cy="446168"/>
          </a:xfrm>
          <a:prstGeom prst="rect">
            <a:avLst/>
          </a:prstGeom>
        </p:spPr>
      </p:pic>
      <p:pic>
        <p:nvPicPr>
          <p:cNvPr id="8" name="Image 7">
            <a:extLst>
              <a:ext uri="{FF2B5EF4-FFF2-40B4-BE49-F238E27FC236}">
                <a16:creationId xmlns:a16="http://schemas.microsoft.com/office/drawing/2014/main" id="{50EC22EC-DE5D-2B31-7A04-FF2A41F0AEE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637809" y="1648742"/>
            <a:ext cx="369562" cy="447739"/>
          </a:xfrm>
          <a:prstGeom prst="rect">
            <a:avLst/>
          </a:prstGeom>
        </p:spPr>
      </p:pic>
      <p:pic>
        <p:nvPicPr>
          <p:cNvPr id="12" name="Image 11">
            <a:extLst>
              <a:ext uri="{FF2B5EF4-FFF2-40B4-BE49-F238E27FC236}">
                <a16:creationId xmlns:a16="http://schemas.microsoft.com/office/drawing/2014/main" id="{B3293E17-FBA7-C09B-0E83-1AA34D7F4EE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479975" y="1603671"/>
            <a:ext cx="518710" cy="456774"/>
          </a:xfrm>
          <a:prstGeom prst="rect">
            <a:avLst/>
          </a:prstGeom>
        </p:spPr>
      </p:pic>
      <p:sp>
        <p:nvSpPr>
          <p:cNvPr id="16" name="Espace réservé du numéro de diapositive 10">
            <a:extLst>
              <a:ext uri="{FF2B5EF4-FFF2-40B4-BE49-F238E27FC236}">
                <a16:creationId xmlns:a16="http://schemas.microsoft.com/office/drawing/2014/main" id="{6C602112-84C4-5EE4-3298-7BF11F4DD3C6}"/>
              </a:ext>
            </a:extLst>
          </p:cNvPr>
          <p:cNvSpPr>
            <a:spLocks noGrp="1"/>
          </p:cNvSpPr>
          <p:nvPr>
            <p:ph type="sldNum" sz="quarter" idx="12"/>
          </p:nvPr>
        </p:nvSpPr>
        <p:spPr>
          <a:xfrm>
            <a:off x="11397973" y="6424150"/>
            <a:ext cx="683339" cy="365125"/>
          </a:xfrm>
        </p:spPr>
        <p:txBody>
          <a:bodyPr/>
          <a:lstStyle/>
          <a:p>
            <a:fld id="{395FFE17-1C7A-4C87-ACFA-94F5666BC176}" type="slidenum">
              <a:rPr lang="fr-FR" sz="1200" b="1" smtClean="0">
                <a:solidFill>
                  <a:schemeClr val="bg1"/>
                </a:solidFill>
              </a:rPr>
              <a:t>4</a:t>
            </a:fld>
            <a:endParaRPr lang="fr-FR" sz="1200" b="1">
              <a:solidFill>
                <a:schemeClr val="bg1"/>
              </a:solidFill>
            </a:endParaRPr>
          </a:p>
        </p:txBody>
      </p:sp>
      <p:grpSp>
        <p:nvGrpSpPr>
          <p:cNvPr id="6" name="Group 7">
            <a:extLst>
              <a:ext uri="{FF2B5EF4-FFF2-40B4-BE49-F238E27FC236}">
                <a16:creationId xmlns:a16="http://schemas.microsoft.com/office/drawing/2014/main" id="{7DF1DA89-1C84-A4DF-9F78-058CF3CBA223}"/>
              </a:ext>
            </a:extLst>
          </p:cNvPr>
          <p:cNvGrpSpPr>
            <a:grpSpLocks/>
          </p:cNvGrpSpPr>
          <p:nvPr/>
        </p:nvGrpSpPr>
        <p:grpSpPr bwMode="auto">
          <a:xfrm>
            <a:off x="10803642" y="5781000"/>
            <a:ext cx="864897" cy="866131"/>
            <a:chOff x="2082" y="11595"/>
            <a:chExt cx="1417" cy="1417"/>
          </a:xfrm>
        </p:grpSpPr>
        <p:sp>
          <p:nvSpPr>
            <p:cNvPr id="13" name="Rectangle 8">
              <a:extLst>
                <a:ext uri="{FF2B5EF4-FFF2-40B4-BE49-F238E27FC236}">
                  <a16:creationId xmlns:a16="http://schemas.microsoft.com/office/drawing/2014/main" id="{AB476162-3344-1A4F-54A6-F5BFD4AAFDF4}"/>
                </a:ext>
              </a:extLst>
            </p:cNvPr>
            <p:cNvSpPr>
              <a:spLocks noChangeArrowheads="1"/>
            </p:cNvSpPr>
            <p:nvPr/>
          </p:nvSpPr>
          <p:spPr bwMode="auto">
            <a:xfrm>
              <a:off x="2082" y="11595"/>
              <a:ext cx="1417" cy="1417"/>
            </a:xfrm>
            <a:prstGeom prst="rect">
              <a:avLst/>
            </a:prstGeom>
            <a:solidFill>
              <a:srgbClr val="808080"/>
            </a:solidFill>
            <a:ln>
              <a:noFill/>
            </a:ln>
            <a:extLst>
              <a:ext uri="{91240B29-F687-4F45-9708-019B960494DF}">
                <a14:hiddenLine xmlns:a14="http://schemas.microsoft.com/office/drawing/2010/main" w="152400">
                  <a:solidFill>
                    <a:srgbClr val="000000"/>
                  </a:solidFill>
                  <a:miter lim="800000"/>
                  <a:headEnd/>
                  <a:tailEnd/>
                </a14:hiddenLine>
              </a:ext>
            </a:extLst>
          </p:spPr>
          <p:txBody>
            <a:bodyPr/>
            <a:lstStyle>
              <a:lvl1pPr>
                <a:spcAft>
                  <a:spcPts val="600"/>
                </a:spcAft>
                <a:buClr>
                  <a:srgbClr val="000000"/>
                </a:buClr>
                <a:buFont typeface="Wingdings" panose="05000000000000000000" pitchFamily="2" charset="2"/>
                <a:buChar char="•"/>
                <a:defRPr sz="1300">
                  <a:solidFill>
                    <a:schemeClr val="tx1"/>
                  </a:solidFill>
                  <a:latin typeface="Georgia" panose="02040502050405020303" pitchFamily="18" charset="0"/>
                </a:defRPr>
              </a:lvl1pPr>
              <a:lvl2pPr marL="742950" indent="-285750">
                <a:spcAft>
                  <a:spcPts val="600"/>
                </a:spcAft>
                <a:buClr>
                  <a:srgbClr val="000000"/>
                </a:buClr>
                <a:buFont typeface="Times New Roman" panose="02020603050405020304" pitchFamily="18" charset="0"/>
                <a:buChar char="•"/>
                <a:defRPr sz="1300">
                  <a:solidFill>
                    <a:schemeClr val="tx1"/>
                  </a:solidFill>
                  <a:latin typeface="Georgia" panose="02040502050405020303" pitchFamily="18" charset="0"/>
                </a:defRPr>
              </a:lvl2pPr>
              <a:lvl3pPr marL="1143000" indent="-228600">
                <a:spcAft>
                  <a:spcPts val="600"/>
                </a:spcAft>
                <a:buClr>
                  <a:srgbClr val="000000"/>
                </a:buClr>
                <a:buFont typeface="Arial" panose="020B0604020202020204" pitchFamily="34" charset="0"/>
                <a:buChar char="-"/>
                <a:defRPr sz="1300">
                  <a:solidFill>
                    <a:schemeClr val="tx1"/>
                  </a:solidFill>
                  <a:latin typeface="Georgia" panose="02040502050405020303" pitchFamily="18" charset="0"/>
                </a:defRPr>
              </a:lvl3pPr>
              <a:lvl4pPr marL="1600200" indent="-228600">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4pPr>
              <a:lvl5pPr marL="2057400" indent="-228600">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5pPr>
              <a:lvl6pPr marL="25146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6pPr>
              <a:lvl7pPr marL="29718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7pPr>
              <a:lvl8pPr marL="34290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8pPr>
              <a:lvl9pPr marL="38862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9pPr>
            </a:lstStyle>
            <a:p>
              <a:pPr eaLnBrk="1" hangingPunct="1">
                <a:spcAft>
                  <a:spcPct val="0"/>
                </a:spcAft>
                <a:buClrTx/>
                <a:buFontTx/>
                <a:buNone/>
              </a:pPr>
              <a:endParaRPr lang="fr-FR" altLang="fr-FR" sz="971">
                <a:latin typeface="Arial" panose="020B0604020202020204" pitchFamily="34" charset="0"/>
              </a:endParaRPr>
            </a:p>
          </p:txBody>
        </p:sp>
        <p:sp>
          <p:nvSpPr>
            <p:cNvPr id="14" name="Oval 9">
              <a:extLst>
                <a:ext uri="{FF2B5EF4-FFF2-40B4-BE49-F238E27FC236}">
                  <a16:creationId xmlns:a16="http://schemas.microsoft.com/office/drawing/2014/main" id="{6089CFFA-5717-C778-C770-97672862FAB4}"/>
                </a:ext>
              </a:extLst>
            </p:cNvPr>
            <p:cNvSpPr>
              <a:spLocks noChangeArrowheads="1"/>
            </p:cNvSpPr>
            <p:nvPr/>
          </p:nvSpPr>
          <p:spPr bwMode="auto">
            <a:xfrm>
              <a:off x="2182" y="11688"/>
              <a:ext cx="1206" cy="1206"/>
            </a:xfrm>
            <a:prstGeom prst="ellipse">
              <a:avLst/>
            </a:prstGeom>
            <a:solidFill>
              <a:srgbClr val="808080"/>
            </a:solidFill>
            <a:ln>
              <a:noFill/>
            </a:ln>
            <a:extLst>
              <a:ext uri="{91240B29-F687-4F45-9708-019B960494DF}">
                <a14:hiddenLine xmlns:a14="http://schemas.microsoft.com/office/drawing/2010/main" w="38100" algn="ctr">
                  <a:solidFill>
                    <a:srgbClr val="000000"/>
                  </a:solidFill>
                  <a:round/>
                  <a:headEnd/>
                  <a:tailEnd/>
                </a14:hiddenLine>
              </a:ext>
            </a:extLst>
          </p:spPr>
          <p:txBody>
            <a:bodyPr/>
            <a:lstStyle>
              <a:lvl1pPr>
                <a:spcAft>
                  <a:spcPts val="600"/>
                </a:spcAft>
                <a:buClr>
                  <a:srgbClr val="000000"/>
                </a:buClr>
                <a:buFont typeface="Wingdings" panose="05000000000000000000" pitchFamily="2" charset="2"/>
                <a:buChar char="•"/>
                <a:defRPr sz="1300">
                  <a:solidFill>
                    <a:schemeClr val="tx1"/>
                  </a:solidFill>
                  <a:latin typeface="Georgia" panose="02040502050405020303" pitchFamily="18" charset="0"/>
                </a:defRPr>
              </a:lvl1pPr>
              <a:lvl2pPr marL="742950" indent="-285750">
                <a:spcAft>
                  <a:spcPts val="600"/>
                </a:spcAft>
                <a:buClr>
                  <a:srgbClr val="000000"/>
                </a:buClr>
                <a:buFont typeface="Times New Roman" panose="02020603050405020304" pitchFamily="18" charset="0"/>
                <a:buChar char="•"/>
                <a:defRPr sz="1300">
                  <a:solidFill>
                    <a:schemeClr val="tx1"/>
                  </a:solidFill>
                  <a:latin typeface="Georgia" panose="02040502050405020303" pitchFamily="18" charset="0"/>
                </a:defRPr>
              </a:lvl2pPr>
              <a:lvl3pPr marL="1143000" indent="-228600">
                <a:spcAft>
                  <a:spcPts val="600"/>
                </a:spcAft>
                <a:buClr>
                  <a:srgbClr val="000000"/>
                </a:buClr>
                <a:buFont typeface="Arial" panose="020B0604020202020204" pitchFamily="34" charset="0"/>
                <a:buChar char="-"/>
                <a:defRPr sz="1300">
                  <a:solidFill>
                    <a:schemeClr val="tx1"/>
                  </a:solidFill>
                  <a:latin typeface="Georgia" panose="02040502050405020303" pitchFamily="18" charset="0"/>
                </a:defRPr>
              </a:lvl3pPr>
              <a:lvl4pPr marL="1600200" indent="-228600">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4pPr>
              <a:lvl5pPr marL="2057400" indent="-228600">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5pPr>
              <a:lvl6pPr marL="25146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6pPr>
              <a:lvl7pPr marL="29718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7pPr>
              <a:lvl8pPr marL="34290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8pPr>
              <a:lvl9pPr marL="38862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9pPr>
            </a:lstStyle>
            <a:p>
              <a:pPr eaLnBrk="1" hangingPunct="1">
                <a:spcAft>
                  <a:spcPct val="0"/>
                </a:spcAft>
                <a:buClrTx/>
                <a:buFontTx/>
                <a:buNone/>
              </a:pPr>
              <a:endParaRPr lang="fr-FR" altLang="fr-FR" sz="971">
                <a:latin typeface="Arial" panose="020B0604020202020204" pitchFamily="34" charset="0"/>
              </a:endParaRPr>
            </a:p>
          </p:txBody>
        </p:sp>
        <p:sp>
          <p:nvSpPr>
            <p:cNvPr id="15" name="Freeform 10">
              <a:extLst>
                <a:ext uri="{FF2B5EF4-FFF2-40B4-BE49-F238E27FC236}">
                  <a16:creationId xmlns:a16="http://schemas.microsoft.com/office/drawing/2014/main" id="{413CC7EA-F4B1-AC1F-345E-FAD0A6B884DE}"/>
                </a:ext>
              </a:extLst>
            </p:cNvPr>
            <p:cNvSpPr>
              <a:spLocks/>
            </p:cNvSpPr>
            <p:nvPr/>
          </p:nvSpPr>
          <p:spPr bwMode="auto">
            <a:xfrm>
              <a:off x="2306" y="11919"/>
              <a:ext cx="823" cy="828"/>
            </a:xfrm>
            <a:custGeom>
              <a:avLst/>
              <a:gdLst>
                <a:gd name="T0" fmla="*/ 391 w 823"/>
                <a:gd name="T1" fmla="*/ 337 h 828"/>
                <a:gd name="T2" fmla="*/ 397 w 823"/>
                <a:gd name="T3" fmla="*/ 339 h 828"/>
                <a:gd name="T4" fmla="*/ 396 w 823"/>
                <a:gd name="T5" fmla="*/ 331 h 828"/>
                <a:gd name="T6" fmla="*/ 386 w 823"/>
                <a:gd name="T7" fmla="*/ 340 h 828"/>
                <a:gd name="T8" fmla="*/ 394 w 823"/>
                <a:gd name="T9" fmla="*/ 346 h 828"/>
                <a:gd name="T10" fmla="*/ 406 w 823"/>
                <a:gd name="T11" fmla="*/ 332 h 828"/>
                <a:gd name="T12" fmla="*/ 394 w 823"/>
                <a:gd name="T13" fmla="*/ 323 h 828"/>
                <a:gd name="T14" fmla="*/ 378 w 823"/>
                <a:gd name="T15" fmla="*/ 333 h 828"/>
                <a:gd name="T16" fmla="*/ 382 w 823"/>
                <a:gd name="T17" fmla="*/ 352 h 828"/>
                <a:gd name="T18" fmla="*/ 406 w 823"/>
                <a:gd name="T19" fmla="*/ 353 h 828"/>
                <a:gd name="T20" fmla="*/ 415 w 823"/>
                <a:gd name="T21" fmla="*/ 338 h 828"/>
                <a:gd name="T22" fmla="*/ 411 w 823"/>
                <a:gd name="T23" fmla="*/ 316 h 828"/>
                <a:gd name="T24" fmla="*/ 396 w 823"/>
                <a:gd name="T25" fmla="*/ 308 h 828"/>
                <a:gd name="T26" fmla="*/ 374 w 823"/>
                <a:gd name="T27" fmla="*/ 312 h 828"/>
                <a:gd name="T28" fmla="*/ 362 w 823"/>
                <a:gd name="T29" fmla="*/ 345 h 828"/>
                <a:gd name="T30" fmla="*/ 407 w 823"/>
                <a:gd name="T31" fmla="*/ 370 h 828"/>
                <a:gd name="T32" fmla="*/ 436 w 823"/>
                <a:gd name="T33" fmla="*/ 331 h 828"/>
                <a:gd name="T34" fmla="*/ 421 w 823"/>
                <a:gd name="T35" fmla="*/ 297 h 828"/>
                <a:gd name="T36" fmla="*/ 383 w 823"/>
                <a:gd name="T37" fmla="*/ 285 h 828"/>
                <a:gd name="T38" fmla="*/ 340 w 823"/>
                <a:gd name="T39" fmla="*/ 314 h 828"/>
                <a:gd name="T40" fmla="*/ 338 w 823"/>
                <a:gd name="T41" fmla="*/ 367 h 828"/>
                <a:gd name="T42" fmla="*/ 400 w 823"/>
                <a:gd name="T43" fmla="*/ 402 h 828"/>
                <a:gd name="T44" fmla="*/ 467 w 823"/>
                <a:gd name="T45" fmla="*/ 365 h 828"/>
                <a:gd name="T46" fmla="*/ 464 w 823"/>
                <a:gd name="T47" fmla="*/ 289 h 828"/>
                <a:gd name="T48" fmla="*/ 421 w 823"/>
                <a:gd name="T49" fmla="*/ 251 h 828"/>
                <a:gd name="T50" fmla="*/ 319 w 823"/>
                <a:gd name="T51" fmla="*/ 264 h 828"/>
                <a:gd name="T52" fmla="*/ 283 w 823"/>
                <a:gd name="T53" fmla="*/ 381 h 828"/>
                <a:gd name="T54" fmla="*/ 409 w 823"/>
                <a:gd name="T55" fmla="*/ 469 h 828"/>
                <a:gd name="T56" fmla="*/ 510 w 823"/>
                <a:gd name="T57" fmla="*/ 413 h 828"/>
                <a:gd name="T58" fmla="*/ 540 w 823"/>
                <a:gd name="T59" fmla="*/ 284 h 828"/>
                <a:gd name="T60" fmla="*/ 442 w 823"/>
                <a:gd name="T61" fmla="*/ 174 h 828"/>
                <a:gd name="T62" fmla="*/ 226 w 823"/>
                <a:gd name="T63" fmla="*/ 223 h 828"/>
                <a:gd name="T64" fmla="*/ 202 w 823"/>
                <a:gd name="T65" fmla="*/ 466 h 828"/>
                <a:gd name="T66" fmla="*/ 367 w 823"/>
                <a:gd name="T67" fmla="*/ 577 h 828"/>
                <a:gd name="T68" fmla="*/ 561 w 823"/>
                <a:gd name="T69" fmla="*/ 522 h 828"/>
                <a:gd name="T70" fmla="*/ 663 w 823"/>
                <a:gd name="T71" fmla="*/ 375 h 828"/>
                <a:gd name="T72" fmla="*/ 645 w 823"/>
                <a:gd name="T73" fmla="*/ 189 h 828"/>
                <a:gd name="T74" fmla="*/ 502 w 823"/>
                <a:gd name="T75" fmla="*/ 45 h 828"/>
                <a:gd name="T76" fmla="*/ 214 w 823"/>
                <a:gd name="T77" fmla="*/ 42 h 828"/>
                <a:gd name="T78" fmla="*/ 67 w 823"/>
                <a:gd name="T79" fmla="*/ 174 h 828"/>
                <a:gd name="T80" fmla="*/ 7 w 823"/>
                <a:gd name="T81" fmla="*/ 417 h 828"/>
                <a:gd name="T82" fmla="*/ 148 w 823"/>
                <a:gd name="T83" fmla="*/ 720 h 828"/>
                <a:gd name="T84" fmla="*/ 466 w 823"/>
                <a:gd name="T85" fmla="*/ 822 h 828"/>
                <a:gd name="T86" fmla="*/ 823 w 823"/>
                <a:gd name="T87" fmla="*/ 690 h 828"/>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823"/>
                <a:gd name="T133" fmla="*/ 0 h 828"/>
                <a:gd name="T134" fmla="*/ 823 w 823"/>
                <a:gd name="T135" fmla="*/ 828 h 828"/>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823" h="828">
                  <a:moveTo>
                    <a:pt x="391" y="337"/>
                  </a:moveTo>
                  <a:cubicBezTo>
                    <a:pt x="391" y="337"/>
                    <a:pt x="397" y="340"/>
                    <a:pt x="397" y="339"/>
                  </a:cubicBezTo>
                  <a:cubicBezTo>
                    <a:pt x="399" y="337"/>
                    <a:pt x="397" y="331"/>
                    <a:pt x="396" y="331"/>
                  </a:cubicBezTo>
                  <a:cubicBezTo>
                    <a:pt x="394" y="331"/>
                    <a:pt x="386" y="334"/>
                    <a:pt x="386" y="340"/>
                  </a:cubicBezTo>
                  <a:cubicBezTo>
                    <a:pt x="387" y="346"/>
                    <a:pt x="390" y="346"/>
                    <a:pt x="394" y="346"/>
                  </a:cubicBezTo>
                  <a:cubicBezTo>
                    <a:pt x="400" y="345"/>
                    <a:pt x="407" y="340"/>
                    <a:pt x="406" y="332"/>
                  </a:cubicBezTo>
                  <a:cubicBezTo>
                    <a:pt x="406" y="325"/>
                    <a:pt x="399" y="323"/>
                    <a:pt x="394" y="323"/>
                  </a:cubicBezTo>
                  <a:cubicBezTo>
                    <a:pt x="389" y="323"/>
                    <a:pt x="380" y="328"/>
                    <a:pt x="378" y="333"/>
                  </a:cubicBezTo>
                  <a:cubicBezTo>
                    <a:pt x="376" y="337"/>
                    <a:pt x="377" y="346"/>
                    <a:pt x="382" y="352"/>
                  </a:cubicBezTo>
                  <a:cubicBezTo>
                    <a:pt x="389" y="359"/>
                    <a:pt x="400" y="356"/>
                    <a:pt x="406" y="353"/>
                  </a:cubicBezTo>
                  <a:cubicBezTo>
                    <a:pt x="411" y="350"/>
                    <a:pt x="414" y="344"/>
                    <a:pt x="415" y="338"/>
                  </a:cubicBezTo>
                  <a:cubicBezTo>
                    <a:pt x="417" y="331"/>
                    <a:pt x="415" y="321"/>
                    <a:pt x="411" y="316"/>
                  </a:cubicBezTo>
                  <a:cubicBezTo>
                    <a:pt x="408" y="312"/>
                    <a:pt x="402" y="308"/>
                    <a:pt x="396" y="308"/>
                  </a:cubicBezTo>
                  <a:cubicBezTo>
                    <a:pt x="390" y="308"/>
                    <a:pt x="384" y="306"/>
                    <a:pt x="374" y="312"/>
                  </a:cubicBezTo>
                  <a:cubicBezTo>
                    <a:pt x="364" y="319"/>
                    <a:pt x="359" y="333"/>
                    <a:pt x="362" y="345"/>
                  </a:cubicBezTo>
                  <a:cubicBezTo>
                    <a:pt x="364" y="356"/>
                    <a:pt x="382" y="379"/>
                    <a:pt x="407" y="370"/>
                  </a:cubicBezTo>
                  <a:cubicBezTo>
                    <a:pt x="432" y="360"/>
                    <a:pt x="434" y="342"/>
                    <a:pt x="436" y="331"/>
                  </a:cubicBezTo>
                  <a:cubicBezTo>
                    <a:pt x="436" y="321"/>
                    <a:pt x="432" y="306"/>
                    <a:pt x="421" y="297"/>
                  </a:cubicBezTo>
                  <a:cubicBezTo>
                    <a:pt x="410" y="287"/>
                    <a:pt x="395" y="284"/>
                    <a:pt x="383" y="285"/>
                  </a:cubicBezTo>
                  <a:cubicBezTo>
                    <a:pt x="365" y="286"/>
                    <a:pt x="349" y="299"/>
                    <a:pt x="340" y="314"/>
                  </a:cubicBezTo>
                  <a:cubicBezTo>
                    <a:pt x="331" y="329"/>
                    <a:pt x="331" y="350"/>
                    <a:pt x="338" y="367"/>
                  </a:cubicBezTo>
                  <a:cubicBezTo>
                    <a:pt x="347" y="383"/>
                    <a:pt x="370" y="401"/>
                    <a:pt x="400" y="402"/>
                  </a:cubicBezTo>
                  <a:cubicBezTo>
                    <a:pt x="429" y="402"/>
                    <a:pt x="454" y="389"/>
                    <a:pt x="467" y="365"/>
                  </a:cubicBezTo>
                  <a:cubicBezTo>
                    <a:pt x="479" y="341"/>
                    <a:pt x="474" y="306"/>
                    <a:pt x="464" y="289"/>
                  </a:cubicBezTo>
                  <a:cubicBezTo>
                    <a:pt x="455" y="272"/>
                    <a:pt x="438" y="259"/>
                    <a:pt x="421" y="251"/>
                  </a:cubicBezTo>
                  <a:cubicBezTo>
                    <a:pt x="405" y="243"/>
                    <a:pt x="355" y="231"/>
                    <a:pt x="319" y="264"/>
                  </a:cubicBezTo>
                  <a:cubicBezTo>
                    <a:pt x="283" y="297"/>
                    <a:pt x="268" y="333"/>
                    <a:pt x="283" y="381"/>
                  </a:cubicBezTo>
                  <a:cubicBezTo>
                    <a:pt x="298" y="429"/>
                    <a:pt x="355" y="475"/>
                    <a:pt x="409" y="469"/>
                  </a:cubicBezTo>
                  <a:cubicBezTo>
                    <a:pt x="463" y="463"/>
                    <a:pt x="487" y="442"/>
                    <a:pt x="510" y="413"/>
                  </a:cubicBezTo>
                  <a:cubicBezTo>
                    <a:pt x="533" y="385"/>
                    <a:pt x="551" y="331"/>
                    <a:pt x="540" y="284"/>
                  </a:cubicBezTo>
                  <a:cubicBezTo>
                    <a:pt x="529" y="237"/>
                    <a:pt x="506" y="201"/>
                    <a:pt x="442" y="174"/>
                  </a:cubicBezTo>
                  <a:cubicBezTo>
                    <a:pt x="378" y="145"/>
                    <a:pt x="285" y="165"/>
                    <a:pt x="226" y="223"/>
                  </a:cubicBezTo>
                  <a:cubicBezTo>
                    <a:pt x="167" y="282"/>
                    <a:pt x="169" y="409"/>
                    <a:pt x="202" y="466"/>
                  </a:cubicBezTo>
                  <a:cubicBezTo>
                    <a:pt x="235" y="523"/>
                    <a:pt x="285" y="560"/>
                    <a:pt x="367" y="577"/>
                  </a:cubicBezTo>
                  <a:cubicBezTo>
                    <a:pt x="449" y="593"/>
                    <a:pt x="506" y="557"/>
                    <a:pt x="561" y="522"/>
                  </a:cubicBezTo>
                  <a:cubicBezTo>
                    <a:pt x="615" y="486"/>
                    <a:pt x="653" y="418"/>
                    <a:pt x="663" y="375"/>
                  </a:cubicBezTo>
                  <a:cubicBezTo>
                    <a:pt x="678" y="332"/>
                    <a:pt x="670" y="238"/>
                    <a:pt x="645" y="189"/>
                  </a:cubicBezTo>
                  <a:cubicBezTo>
                    <a:pt x="620" y="138"/>
                    <a:pt x="587" y="86"/>
                    <a:pt x="502" y="45"/>
                  </a:cubicBezTo>
                  <a:cubicBezTo>
                    <a:pt x="420" y="4"/>
                    <a:pt x="295" y="0"/>
                    <a:pt x="214" y="42"/>
                  </a:cubicBezTo>
                  <a:cubicBezTo>
                    <a:pt x="133" y="84"/>
                    <a:pt x="110" y="109"/>
                    <a:pt x="67" y="174"/>
                  </a:cubicBezTo>
                  <a:cubicBezTo>
                    <a:pt x="24" y="239"/>
                    <a:pt x="0" y="330"/>
                    <a:pt x="7" y="417"/>
                  </a:cubicBezTo>
                  <a:cubicBezTo>
                    <a:pt x="7" y="504"/>
                    <a:pt x="58" y="645"/>
                    <a:pt x="148" y="720"/>
                  </a:cubicBezTo>
                  <a:cubicBezTo>
                    <a:pt x="238" y="795"/>
                    <a:pt x="325" y="828"/>
                    <a:pt x="466" y="822"/>
                  </a:cubicBezTo>
                  <a:cubicBezTo>
                    <a:pt x="607" y="816"/>
                    <a:pt x="787" y="729"/>
                    <a:pt x="823" y="690"/>
                  </a:cubicBezTo>
                </a:path>
              </a:pathLst>
            </a:custGeom>
            <a:noFill/>
            <a:ln w="22225">
              <a:solidFill>
                <a:srgbClr val="FFFFFF"/>
              </a:solidFill>
              <a:round/>
              <a:headEnd/>
              <a:tailEnd/>
            </a:ln>
            <a:extLst>
              <a:ext uri="{909E8E84-426E-40DD-AFC4-6F175D3DCCD1}">
                <a14:hiddenFill xmlns:a14="http://schemas.microsoft.com/office/drawing/2010/main">
                  <a:solidFill>
                    <a:srgbClr val="FFFFFF"/>
                  </a:solidFill>
                </a14:hiddenFill>
              </a:ext>
            </a:extLst>
          </p:spPr>
          <p:txBody>
            <a:bodyPr/>
            <a:lstStyle/>
            <a:p>
              <a:endParaRPr lang="fr-FR"/>
            </a:p>
          </p:txBody>
        </p:sp>
        <p:sp>
          <p:nvSpPr>
            <p:cNvPr id="17" name="Freeform 11">
              <a:extLst>
                <a:ext uri="{FF2B5EF4-FFF2-40B4-BE49-F238E27FC236}">
                  <a16:creationId xmlns:a16="http://schemas.microsoft.com/office/drawing/2014/main" id="{FFFFE8CC-2019-22EA-2E98-E5127FBB5236}"/>
                </a:ext>
              </a:extLst>
            </p:cNvPr>
            <p:cNvSpPr>
              <a:spLocks/>
            </p:cNvSpPr>
            <p:nvPr/>
          </p:nvSpPr>
          <p:spPr bwMode="auto">
            <a:xfrm rot="-5400000">
              <a:off x="2449" y="11973"/>
              <a:ext cx="1106" cy="617"/>
            </a:xfrm>
            <a:custGeom>
              <a:avLst/>
              <a:gdLst>
                <a:gd name="T0" fmla="*/ 0 w 1536"/>
                <a:gd name="T1" fmla="*/ 2 h 793"/>
                <a:gd name="T2" fmla="*/ 1 w 1536"/>
                <a:gd name="T3" fmla="*/ 2 h 793"/>
                <a:gd name="T4" fmla="*/ 1 w 1536"/>
                <a:gd name="T5" fmla="*/ 2 h 793"/>
                <a:gd name="T6" fmla="*/ 1 w 1536"/>
                <a:gd name="T7" fmla="*/ 2 h 793"/>
                <a:gd name="T8" fmla="*/ 1 w 1536"/>
                <a:gd name="T9" fmla="*/ 2 h 793"/>
                <a:gd name="T10" fmla="*/ 1 w 1536"/>
                <a:gd name="T11" fmla="*/ 2 h 793"/>
                <a:gd name="T12" fmla="*/ 0 w 1536"/>
                <a:gd name="T13" fmla="*/ 2 h 793"/>
                <a:gd name="T14" fmla="*/ 0 60000 65536"/>
                <a:gd name="T15" fmla="*/ 0 60000 65536"/>
                <a:gd name="T16" fmla="*/ 0 60000 65536"/>
                <a:gd name="T17" fmla="*/ 0 60000 65536"/>
                <a:gd name="T18" fmla="*/ 0 60000 65536"/>
                <a:gd name="T19" fmla="*/ 0 60000 65536"/>
                <a:gd name="T20" fmla="*/ 0 60000 65536"/>
                <a:gd name="T21" fmla="*/ 0 w 1536"/>
                <a:gd name="T22" fmla="*/ 0 h 793"/>
                <a:gd name="T23" fmla="*/ 1536 w 1536"/>
                <a:gd name="T24" fmla="*/ 793 h 793"/>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36" h="793">
                  <a:moveTo>
                    <a:pt x="0" y="4"/>
                  </a:moveTo>
                  <a:cubicBezTo>
                    <a:pt x="81" y="3"/>
                    <a:pt x="159" y="0"/>
                    <a:pt x="267" y="4"/>
                  </a:cubicBezTo>
                  <a:cubicBezTo>
                    <a:pt x="423" y="202"/>
                    <a:pt x="590" y="271"/>
                    <a:pt x="771" y="271"/>
                  </a:cubicBezTo>
                  <a:cubicBezTo>
                    <a:pt x="952" y="271"/>
                    <a:pt x="1146" y="194"/>
                    <a:pt x="1293" y="2"/>
                  </a:cubicBezTo>
                  <a:cubicBezTo>
                    <a:pt x="1393" y="2"/>
                    <a:pt x="1536" y="3"/>
                    <a:pt x="1530" y="4"/>
                  </a:cubicBezTo>
                  <a:cubicBezTo>
                    <a:pt x="1441" y="129"/>
                    <a:pt x="1140" y="609"/>
                    <a:pt x="780" y="793"/>
                  </a:cubicBezTo>
                  <a:cubicBezTo>
                    <a:pt x="417" y="612"/>
                    <a:pt x="27" y="45"/>
                    <a:pt x="0" y="4"/>
                  </a:cubicBezTo>
                  <a:close/>
                </a:path>
              </a:pathLst>
            </a:custGeom>
            <a:solidFill>
              <a:srgbClr val="0070C0"/>
            </a:solidFill>
            <a:ln>
              <a:noFill/>
            </a:ln>
            <a:extLst>
              <a:ext uri="{91240B29-F687-4F45-9708-019B960494DF}">
                <a14:hiddenLine xmlns:a14="http://schemas.microsoft.com/office/drawing/2010/main" w="3175">
                  <a:solidFill>
                    <a:srgbClr val="000000"/>
                  </a:solidFill>
                  <a:round/>
                  <a:headEnd/>
                  <a:tailEnd/>
                </a14:hiddenLine>
              </a:ext>
            </a:extLst>
          </p:spPr>
          <p:txBody>
            <a:bodyPr/>
            <a:lstStyle/>
            <a:p>
              <a:endParaRPr lang="fr-FR"/>
            </a:p>
          </p:txBody>
        </p:sp>
      </p:grpSp>
    </p:spTree>
    <p:extLst>
      <p:ext uri="{BB962C8B-B14F-4D97-AF65-F5344CB8AC3E}">
        <p14:creationId xmlns:p14="http://schemas.microsoft.com/office/powerpoint/2010/main" val="504786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3" name="Group 7">
            <a:extLst>
              <a:ext uri="{FF2B5EF4-FFF2-40B4-BE49-F238E27FC236}">
                <a16:creationId xmlns:a16="http://schemas.microsoft.com/office/drawing/2014/main" id="{CE11E563-6D72-C750-B6AF-8B94FE9A8E99}"/>
              </a:ext>
            </a:extLst>
          </p:cNvPr>
          <p:cNvGrpSpPr>
            <a:grpSpLocks/>
          </p:cNvGrpSpPr>
          <p:nvPr/>
        </p:nvGrpSpPr>
        <p:grpSpPr bwMode="auto">
          <a:xfrm>
            <a:off x="10803642" y="5783131"/>
            <a:ext cx="936000" cy="864000"/>
            <a:chOff x="2082" y="11595"/>
            <a:chExt cx="1417" cy="1417"/>
          </a:xfrm>
        </p:grpSpPr>
        <p:sp>
          <p:nvSpPr>
            <p:cNvPr id="4" name="Rectangle 8">
              <a:extLst>
                <a:ext uri="{FF2B5EF4-FFF2-40B4-BE49-F238E27FC236}">
                  <a16:creationId xmlns:a16="http://schemas.microsoft.com/office/drawing/2014/main" id="{DA4967C1-C8AA-A87C-B4EE-2E54F1749D6E}"/>
                </a:ext>
              </a:extLst>
            </p:cNvPr>
            <p:cNvSpPr>
              <a:spLocks noChangeArrowheads="1"/>
            </p:cNvSpPr>
            <p:nvPr/>
          </p:nvSpPr>
          <p:spPr bwMode="auto">
            <a:xfrm>
              <a:off x="2082" y="11595"/>
              <a:ext cx="1417" cy="1417"/>
            </a:xfrm>
            <a:prstGeom prst="rect">
              <a:avLst/>
            </a:prstGeom>
            <a:solidFill>
              <a:srgbClr val="808080"/>
            </a:solidFill>
            <a:ln>
              <a:noFill/>
            </a:ln>
            <a:extLst>
              <a:ext uri="{91240B29-F687-4F45-9708-019B960494DF}">
                <a14:hiddenLine xmlns:a14="http://schemas.microsoft.com/office/drawing/2010/main" w="152400">
                  <a:solidFill>
                    <a:srgbClr val="000000"/>
                  </a:solidFill>
                  <a:miter lim="800000"/>
                  <a:headEnd/>
                  <a:tailEnd/>
                </a14:hiddenLine>
              </a:ext>
            </a:extLst>
          </p:spPr>
          <p:txBody>
            <a:bodyPr/>
            <a:lstStyle>
              <a:lvl1pPr>
                <a:spcAft>
                  <a:spcPts val="600"/>
                </a:spcAft>
                <a:buClr>
                  <a:srgbClr val="000000"/>
                </a:buClr>
                <a:buFont typeface="Wingdings" panose="05000000000000000000" pitchFamily="2" charset="2"/>
                <a:buChar char="•"/>
                <a:defRPr sz="1300">
                  <a:solidFill>
                    <a:schemeClr val="tx1"/>
                  </a:solidFill>
                  <a:latin typeface="Georgia" panose="02040502050405020303" pitchFamily="18" charset="0"/>
                </a:defRPr>
              </a:lvl1pPr>
              <a:lvl2pPr marL="742950" indent="-285750">
                <a:spcAft>
                  <a:spcPts val="600"/>
                </a:spcAft>
                <a:buClr>
                  <a:srgbClr val="000000"/>
                </a:buClr>
                <a:buFont typeface="Times New Roman" panose="02020603050405020304" pitchFamily="18" charset="0"/>
                <a:buChar char="•"/>
                <a:defRPr sz="1300">
                  <a:solidFill>
                    <a:schemeClr val="tx1"/>
                  </a:solidFill>
                  <a:latin typeface="Georgia" panose="02040502050405020303" pitchFamily="18" charset="0"/>
                </a:defRPr>
              </a:lvl2pPr>
              <a:lvl3pPr marL="1143000" indent="-228600">
                <a:spcAft>
                  <a:spcPts val="600"/>
                </a:spcAft>
                <a:buClr>
                  <a:srgbClr val="000000"/>
                </a:buClr>
                <a:buFont typeface="Arial" panose="020B0604020202020204" pitchFamily="34" charset="0"/>
                <a:buChar char="-"/>
                <a:defRPr sz="1300">
                  <a:solidFill>
                    <a:schemeClr val="tx1"/>
                  </a:solidFill>
                  <a:latin typeface="Georgia" panose="02040502050405020303" pitchFamily="18" charset="0"/>
                </a:defRPr>
              </a:lvl3pPr>
              <a:lvl4pPr marL="1600200" indent="-228600">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4pPr>
              <a:lvl5pPr marL="2057400" indent="-228600">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5pPr>
              <a:lvl6pPr marL="25146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6pPr>
              <a:lvl7pPr marL="29718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7pPr>
              <a:lvl8pPr marL="34290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8pPr>
              <a:lvl9pPr marL="38862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9pPr>
            </a:lstStyle>
            <a:p>
              <a:pPr eaLnBrk="1" hangingPunct="1">
                <a:spcAft>
                  <a:spcPct val="0"/>
                </a:spcAft>
                <a:buClrTx/>
                <a:buFontTx/>
                <a:buNone/>
              </a:pPr>
              <a:endParaRPr lang="fr-FR" altLang="fr-FR" sz="971">
                <a:latin typeface="Arial" panose="020B0604020202020204" pitchFamily="34" charset="0"/>
              </a:endParaRPr>
            </a:p>
          </p:txBody>
        </p:sp>
        <p:sp>
          <p:nvSpPr>
            <p:cNvPr id="7" name="Oval 9">
              <a:extLst>
                <a:ext uri="{FF2B5EF4-FFF2-40B4-BE49-F238E27FC236}">
                  <a16:creationId xmlns:a16="http://schemas.microsoft.com/office/drawing/2014/main" id="{018F6082-FACE-AFFF-1DA9-E9D772D9282A}"/>
                </a:ext>
              </a:extLst>
            </p:cNvPr>
            <p:cNvSpPr>
              <a:spLocks noChangeArrowheads="1"/>
            </p:cNvSpPr>
            <p:nvPr/>
          </p:nvSpPr>
          <p:spPr bwMode="auto">
            <a:xfrm>
              <a:off x="2182" y="11688"/>
              <a:ext cx="1206" cy="1206"/>
            </a:xfrm>
            <a:prstGeom prst="ellipse">
              <a:avLst/>
            </a:prstGeom>
            <a:solidFill>
              <a:srgbClr val="808080"/>
            </a:solidFill>
            <a:ln>
              <a:noFill/>
            </a:ln>
            <a:extLst>
              <a:ext uri="{91240B29-F687-4F45-9708-019B960494DF}">
                <a14:hiddenLine xmlns:a14="http://schemas.microsoft.com/office/drawing/2010/main" w="38100" algn="ctr">
                  <a:solidFill>
                    <a:srgbClr val="000000"/>
                  </a:solidFill>
                  <a:round/>
                  <a:headEnd/>
                  <a:tailEnd/>
                </a14:hiddenLine>
              </a:ext>
            </a:extLst>
          </p:spPr>
          <p:txBody>
            <a:bodyPr/>
            <a:lstStyle>
              <a:lvl1pPr>
                <a:spcAft>
                  <a:spcPts val="600"/>
                </a:spcAft>
                <a:buClr>
                  <a:srgbClr val="000000"/>
                </a:buClr>
                <a:buFont typeface="Wingdings" panose="05000000000000000000" pitchFamily="2" charset="2"/>
                <a:buChar char="•"/>
                <a:defRPr sz="1300">
                  <a:solidFill>
                    <a:schemeClr val="tx1"/>
                  </a:solidFill>
                  <a:latin typeface="Georgia" panose="02040502050405020303" pitchFamily="18" charset="0"/>
                </a:defRPr>
              </a:lvl1pPr>
              <a:lvl2pPr marL="742950" indent="-285750">
                <a:spcAft>
                  <a:spcPts val="600"/>
                </a:spcAft>
                <a:buClr>
                  <a:srgbClr val="000000"/>
                </a:buClr>
                <a:buFont typeface="Times New Roman" panose="02020603050405020304" pitchFamily="18" charset="0"/>
                <a:buChar char="•"/>
                <a:defRPr sz="1300">
                  <a:solidFill>
                    <a:schemeClr val="tx1"/>
                  </a:solidFill>
                  <a:latin typeface="Georgia" panose="02040502050405020303" pitchFamily="18" charset="0"/>
                </a:defRPr>
              </a:lvl2pPr>
              <a:lvl3pPr marL="1143000" indent="-228600">
                <a:spcAft>
                  <a:spcPts val="600"/>
                </a:spcAft>
                <a:buClr>
                  <a:srgbClr val="000000"/>
                </a:buClr>
                <a:buFont typeface="Arial" panose="020B0604020202020204" pitchFamily="34" charset="0"/>
                <a:buChar char="-"/>
                <a:defRPr sz="1300">
                  <a:solidFill>
                    <a:schemeClr val="tx1"/>
                  </a:solidFill>
                  <a:latin typeface="Georgia" panose="02040502050405020303" pitchFamily="18" charset="0"/>
                </a:defRPr>
              </a:lvl3pPr>
              <a:lvl4pPr marL="1600200" indent="-228600">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4pPr>
              <a:lvl5pPr marL="2057400" indent="-228600">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5pPr>
              <a:lvl6pPr marL="25146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6pPr>
              <a:lvl7pPr marL="29718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7pPr>
              <a:lvl8pPr marL="34290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8pPr>
              <a:lvl9pPr marL="38862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9pPr>
            </a:lstStyle>
            <a:p>
              <a:pPr eaLnBrk="1" hangingPunct="1">
                <a:spcAft>
                  <a:spcPct val="0"/>
                </a:spcAft>
                <a:buClrTx/>
                <a:buFontTx/>
                <a:buNone/>
              </a:pPr>
              <a:endParaRPr lang="fr-FR" altLang="fr-FR" sz="971">
                <a:latin typeface="Arial" panose="020B0604020202020204" pitchFamily="34" charset="0"/>
              </a:endParaRPr>
            </a:p>
          </p:txBody>
        </p:sp>
        <p:sp>
          <p:nvSpPr>
            <p:cNvPr id="9" name="Freeform 10">
              <a:extLst>
                <a:ext uri="{FF2B5EF4-FFF2-40B4-BE49-F238E27FC236}">
                  <a16:creationId xmlns:a16="http://schemas.microsoft.com/office/drawing/2014/main" id="{5F87145F-6D66-D8BA-F369-1089D30E5B03}"/>
                </a:ext>
              </a:extLst>
            </p:cNvPr>
            <p:cNvSpPr>
              <a:spLocks/>
            </p:cNvSpPr>
            <p:nvPr/>
          </p:nvSpPr>
          <p:spPr bwMode="auto">
            <a:xfrm>
              <a:off x="2306" y="11919"/>
              <a:ext cx="823" cy="828"/>
            </a:xfrm>
            <a:custGeom>
              <a:avLst/>
              <a:gdLst>
                <a:gd name="T0" fmla="*/ 391 w 823"/>
                <a:gd name="T1" fmla="*/ 337 h 828"/>
                <a:gd name="T2" fmla="*/ 397 w 823"/>
                <a:gd name="T3" fmla="*/ 339 h 828"/>
                <a:gd name="T4" fmla="*/ 396 w 823"/>
                <a:gd name="T5" fmla="*/ 331 h 828"/>
                <a:gd name="T6" fmla="*/ 386 w 823"/>
                <a:gd name="T7" fmla="*/ 340 h 828"/>
                <a:gd name="T8" fmla="*/ 394 w 823"/>
                <a:gd name="T9" fmla="*/ 346 h 828"/>
                <a:gd name="T10" fmla="*/ 406 w 823"/>
                <a:gd name="T11" fmla="*/ 332 h 828"/>
                <a:gd name="T12" fmla="*/ 394 w 823"/>
                <a:gd name="T13" fmla="*/ 323 h 828"/>
                <a:gd name="T14" fmla="*/ 378 w 823"/>
                <a:gd name="T15" fmla="*/ 333 h 828"/>
                <a:gd name="T16" fmla="*/ 382 w 823"/>
                <a:gd name="T17" fmla="*/ 352 h 828"/>
                <a:gd name="T18" fmla="*/ 406 w 823"/>
                <a:gd name="T19" fmla="*/ 353 h 828"/>
                <a:gd name="T20" fmla="*/ 415 w 823"/>
                <a:gd name="T21" fmla="*/ 338 h 828"/>
                <a:gd name="T22" fmla="*/ 411 w 823"/>
                <a:gd name="T23" fmla="*/ 316 h 828"/>
                <a:gd name="T24" fmla="*/ 396 w 823"/>
                <a:gd name="T25" fmla="*/ 308 h 828"/>
                <a:gd name="T26" fmla="*/ 374 w 823"/>
                <a:gd name="T27" fmla="*/ 312 h 828"/>
                <a:gd name="T28" fmla="*/ 362 w 823"/>
                <a:gd name="T29" fmla="*/ 345 h 828"/>
                <a:gd name="T30" fmla="*/ 407 w 823"/>
                <a:gd name="T31" fmla="*/ 370 h 828"/>
                <a:gd name="T32" fmla="*/ 436 w 823"/>
                <a:gd name="T33" fmla="*/ 331 h 828"/>
                <a:gd name="T34" fmla="*/ 421 w 823"/>
                <a:gd name="T35" fmla="*/ 297 h 828"/>
                <a:gd name="T36" fmla="*/ 383 w 823"/>
                <a:gd name="T37" fmla="*/ 285 h 828"/>
                <a:gd name="T38" fmla="*/ 340 w 823"/>
                <a:gd name="T39" fmla="*/ 314 h 828"/>
                <a:gd name="T40" fmla="*/ 338 w 823"/>
                <a:gd name="T41" fmla="*/ 367 h 828"/>
                <a:gd name="T42" fmla="*/ 400 w 823"/>
                <a:gd name="T43" fmla="*/ 402 h 828"/>
                <a:gd name="T44" fmla="*/ 467 w 823"/>
                <a:gd name="T45" fmla="*/ 365 h 828"/>
                <a:gd name="T46" fmla="*/ 464 w 823"/>
                <a:gd name="T47" fmla="*/ 289 h 828"/>
                <a:gd name="T48" fmla="*/ 421 w 823"/>
                <a:gd name="T49" fmla="*/ 251 h 828"/>
                <a:gd name="T50" fmla="*/ 319 w 823"/>
                <a:gd name="T51" fmla="*/ 264 h 828"/>
                <a:gd name="T52" fmla="*/ 283 w 823"/>
                <a:gd name="T53" fmla="*/ 381 h 828"/>
                <a:gd name="T54" fmla="*/ 409 w 823"/>
                <a:gd name="T55" fmla="*/ 469 h 828"/>
                <a:gd name="T56" fmla="*/ 510 w 823"/>
                <a:gd name="T57" fmla="*/ 413 h 828"/>
                <a:gd name="T58" fmla="*/ 540 w 823"/>
                <a:gd name="T59" fmla="*/ 284 h 828"/>
                <a:gd name="T60" fmla="*/ 442 w 823"/>
                <a:gd name="T61" fmla="*/ 174 h 828"/>
                <a:gd name="T62" fmla="*/ 226 w 823"/>
                <a:gd name="T63" fmla="*/ 223 h 828"/>
                <a:gd name="T64" fmla="*/ 202 w 823"/>
                <a:gd name="T65" fmla="*/ 466 h 828"/>
                <a:gd name="T66" fmla="*/ 367 w 823"/>
                <a:gd name="T67" fmla="*/ 577 h 828"/>
                <a:gd name="T68" fmla="*/ 561 w 823"/>
                <a:gd name="T69" fmla="*/ 522 h 828"/>
                <a:gd name="T70" fmla="*/ 663 w 823"/>
                <a:gd name="T71" fmla="*/ 375 h 828"/>
                <a:gd name="T72" fmla="*/ 645 w 823"/>
                <a:gd name="T73" fmla="*/ 189 h 828"/>
                <a:gd name="T74" fmla="*/ 502 w 823"/>
                <a:gd name="T75" fmla="*/ 45 h 828"/>
                <a:gd name="T76" fmla="*/ 214 w 823"/>
                <a:gd name="T77" fmla="*/ 42 h 828"/>
                <a:gd name="T78" fmla="*/ 67 w 823"/>
                <a:gd name="T79" fmla="*/ 174 h 828"/>
                <a:gd name="T80" fmla="*/ 7 w 823"/>
                <a:gd name="T81" fmla="*/ 417 h 828"/>
                <a:gd name="T82" fmla="*/ 148 w 823"/>
                <a:gd name="T83" fmla="*/ 720 h 828"/>
                <a:gd name="T84" fmla="*/ 466 w 823"/>
                <a:gd name="T85" fmla="*/ 822 h 828"/>
                <a:gd name="T86" fmla="*/ 823 w 823"/>
                <a:gd name="T87" fmla="*/ 690 h 828"/>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823"/>
                <a:gd name="T133" fmla="*/ 0 h 828"/>
                <a:gd name="T134" fmla="*/ 823 w 823"/>
                <a:gd name="T135" fmla="*/ 828 h 828"/>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823" h="828">
                  <a:moveTo>
                    <a:pt x="391" y="337"/>
                  </a:moveTo>
                  <a:cubicBezTo>
                    <a:pt x="391" y="337"/>
                    <a:pt x="397" y="340"/>
                    <a:pt x="397" y="339"/>
                  </a:cubicBezTo>
                  <a:cubicBezTo>
                    <a:pt x="399" y="337"/>
                    <a:pt x="397" y="331"/>
                    <a:pt x="396" y="331"/>
                  </a:cubicBezTo>
                  <a:cubicBezTo>
                    <a:pt x="394" y="331"/>
                    <a:pt x="386" y="334"/>
                    <a:pt x="386" y="340"/>
                  </a:cubicBezTo>
                  <a:cubicBezTo>
                    <a:pt x="387" y="346"/>
                    <a:pt x="390" y="346"/>
                    <a:pt x="394" y="346"/>
                  </a:cubicBezTo>
                  <a:cubicBezTo>
                    <a:pt x="400" y="345"/>
                    <a:pt x="407" y="340"/>
                    <a:pt x="406" y="332"/>
                  </a:cubicBezTo>
                  <a:cubicBezTo>
                    <a:pt x="406" y="325"/>
                    <a:pt x="399" y="323"/>
                    <a:pt x="394" y="323"/>
                  </a:cubicBezTo>
                  <a:cubicBezTo>
                    <a:pt x="389" y="323"/>
                    <a:pt x="380" y="328"/>
                    <a:pt x="378" y="333"/>
                  </a:cubicBezTo>
                  <a:cubicBezTo>
                    <a:pt x="376" y="337"/>
                    <a:pt x="377" y="346"/>
                    <a:pt x="382" y="352"/>
                  </a:cubicBezTo>
                  <a:cubicBezTo>
                    <a:pt x="389" y="359"/>
                    <a:pt x="400" y="356"/>
                    <a:pt x="406" y="353"/>
                  </a:cubicBezTo>
                  <a:cubicBezTo>
                    <a:pt x="411" y="350"/>
                    <a:pt x="414" y="344"/>
                    <a:pt x="415" y="338"/>
                  </a:cubicBezTo>
                  <a:cubicBezTo>
                    <a:pt x="417" y="331"/>
                    <a:pt x="415" y="321"/>
                    <a:pt x="411" y="316"/>
                  </a:cubicBezTo>
                  <a:cubicBezTo>
                    <a:pt x="408" y="312"/>
                    <a:pt x="402" y="308"/>
                    <a:pt x="396" y="308"/>
                  </a:cubicBezTo>
                  <a:cubicBezTo>
                    <a:pt x="390" y="308"/>
                    <a:pt x="384" y="306"/>
                    <a:pt x="374" y="312"/>
                  </a:cubicBezTo>
                  <a:cubicBezTo>
                    <a:pt x="364" y="319"/>
                    <a:pt x="359" y="333"/>
                    <a:pt x="362" y="345"/>
                  </a:cubicBezTo>
                  <a:cubicBezTo>
                    <a:pt x="364" y="356"/>
                    <a:pt x="382" y="379"/>
                    <a:pt x="407" y="370"/>
                  </a:cubicBezTo>
                  <a:cubicBezTo>
                    <a:pt x="432" y="360"/>
                    <a:pt x="434" y="342"/>
                    <a:pt x="436" y="331"/>
                  </a:cubicBezTo>
                  <a:cubicBezTo>
                    <a:pt x="436" y="321"/>
                    <a:pt x="432" y="306"/>
                    <a:pt x="421" y="297"/>
                  </a:cubicBezTo>
                  <a:cubicBezTo>
                    <a:pt x="410" y="287"/>
                    <a:pt x="395" y="284"/>
                    <a:pt x="383" y="285"/>
                  </a:cubicBezTo>
                  <a:cubicBezTo>
                    <a:pt x="365" y="286"/>
                    <a:pt x="349" y="299"/>
                    <a:pt x="340" y="314"/>
                  </a:cubicBezTo>
                  <a:cubicBezTo>
                    <a:pt x="331" y="329"/>
                    <a:pt x="331" y="350"/>
                    <a:pt x="338" y="367"/>
                  </a:cubicBezTo>
                  <a:cubicBezTo>
                    <a:pt x="347" y="383"/>
                    <a:pt x="370" y="401"/>
                    <a:pt x="400" y="402"/>
                  </a:cubicBezTo>
                  <a:cubicBezTo>
                    <a:pt x="429" y="402"/>
                    <a:pt x="454" y="389"/>
                    <a:pt x="467" y="365"/>
                  </a:cubicBezTo>
                  <a:cubicBezTo>
                    <a:pt x="479" y="341"/>
                    <a:pt x="474" y="306"/>
                    <a:pt x="464" y="289"/>
                  </a:cubicBezTo>
                  <a:cubicBezTo>
                    <a:pt x="455" y="272"/>
                    <a:pt x="438" y="259"/>
                    <a:pt x="421" y="251"/>
                  </a:cubicBezTo>
                  <a:cubicBezTo>
                    <a:pt x="405" y="243"/>
                    <a:pt x="355" y="231"/>
                    <a:pt x="319" y="264"/>
                  </a:cubicBezTo>
                  <a:cubicBezTo>
                    <a:pt x="283" y="297"/>
                    <a:pt x="268" y="333"/>
                    <a:pt x="283" y="381"/>
                  </a:cubicBezTo>
                  <a:cubicBezTo>
                    <a:pt x="298" y="429"/>
                    <a:pt x="355" y="475"/>
                    <a:pt x="409" y="469"/>
                  </a:cubicBezTo>
                  <a:cubicBezTo>
                    <a:pt x="463" y="463"/>
                    <a:pt x="487" y="442"/>
                    <a:pt x="510" y="413"/>
                  </a:cubicBezTo>
                  <a:cubicBezTo>
                    <a:pt x="533" y="385"/>
                    <a:pt x="551" y="331"/>
                    <a:pt x="540" y="284"/>
                  </a:cubicBezTo>
                  <a:cubicBezTo>
                    <a:pt x="529" y="237"/>
                    <a:pt x="506" y="201"/>
                    <a:pt x="442" y="174"/>
                  </a:cubicBezTo>
                  <a:cubicBezTo>
                    <a:pt x="378" y="145"/>
                    <a:pt x="285" y="165"/>
                    <a:pt x="226" y="223"/>
                  </a:cubicBezTo>
                  <a:cubicBezTo>
                    <a:pt x="167" y="282"/>
                    <a:pt x="169" y="409"/>
                    <a:pt x="202" y="466"/>
                  </a:cubicBezTo>
                  <a:cubicBezTo>
                    <a:pt x="235" y="523"/>
                    <a:pt x="285" y="560"/>
                    <a:pt x="367" y="577"/>
                  </a:cubicBezTo>
                  <a:cubicBezTo>
                    <a:pt x="449" y="593"/>
                    <a:pt x="506" y="557"/>
                    <a:pt x="561" y="522"/>
                  </a:cubicBezTo>
                  <a:cubicBezTo>
                    <a:pt x="615" y="486"/>
                    <a:pt x="653" y="418"/>
                    <a:pt x="663" y="375"/>
                  </a:cubicBezTo>
                  <a:cubicBezTo>
                    <a:pt x="678" y="332"/>
                    <a:pt x="670" y="238"/>
                    <a:pt x="645" y="189"/>
                  </a:cubicBezTo>
                  <a:cubicBezTo>
                    <a:pt x="620" y="138"/>
                    <a:pt x="587" y="86"/>
                    <a:pt x="502" y="45"/>
                  </a:cubicBezTo>
                  <a:cubicBezTo>
                    <a:pt x="420" y="4"/>
                    <a:pt x="295" y="0"/>
                    <a:pt x="214" y="42"/>
                  </a:cubicBezTo>
                  <a:cubicBezTo>
                    <a:pt x="133" y="84"/>
                    <a:pt x="110" y="109"/>
                    <a:pt x="67" y="174"/>
                  </a:cubicBezTo>
                  <a:cubicBezTo>
                    <a:pt x="24" y="239"/>
                    <a:pt x="0" y="330"/>
                    <a:pt x="7" y="417"/>
                  </a:cubicBezTo>
                  <a:cubicBezTo>
                    <a:pt x="7" y="504"/>
                    <a:pt x="58" y="645"/>
                    <a:pt x="148" y="720"/>
                  </a:cubicBezTo>
                  <a:cubicBezTo>
                    <a:pt x="238" y="795"/>
                    <a:pt x="325" y="828"/>
                    <a:pt x="466" y="822"/>
                  </a:cubicBezTo>
                  <a:cubicBezTo>
                    <a:pt x="607" y="816"/>
                    <a:pt x="787" y="729"/>
                    <a:pt x="823" y="690"/>
                  </a:cubicBezTo>
                </a:path>
              </a:pathLst>
            </a:custGeom>
            <a:noFill/>
            <a:ln w="22225">
              <a:solidFill>
                <a:srgbClr val="FFFFFF"/>
              </a:solidFill>
              <a:round/>
              <a:headEnd/>
              <a:tailEnd/>
            </a:ln>
            <a:extLst>
              <a:ext uri="{909E8E84-426E-40DD-AFC4-6F175D3DCCD1}">
                <a14:hiddenFill xmlns:a14="http://schemas.microsoft.com/office/drawing/2010/main">
                  <a:solidFill>
                    <a:srgbClr val="FFFFFF"/>
                  </a:solidFill>
                </a14:hiddenFill>
              </a:ext>
            </a:extLst>
          </p:spPr>
          <p:txBody>
            <a:bodyPr/>
            <a:lstStyle/>
            <a:p>
              <a:endParaRPr lang="fr-FR"/>
            </a:p>
          </p:txBody>
        </p:sp>
        <p:sp>
          <p:nvSpPr>
            <p:cNvPr id="10" name="Freeform 11">
              <a:extLst>
                <a:ext uri="{FF2B5EF4-FFF2-40B4-BE49-F238E27FC236}">
                  <a16:creationId xmlns:a16="http://schemas.microsoft.com/office/drawing/2014/main" id="{D0185D12-F63B-ED4C-BB46-CAD5780BCDA8}"/>
                </a:ext>
              </a:extLst>
            </p:cNvPr>
            <p:cNvSpPr>
              <a:spLocks/>
            </p:cNvSpPr>
            <p:nvPr/>
          </p:nvSpPr>
          <p:spPr bwMode="auto">
            <a:xfrm rot="-5400000">
              <a:off x="2449" y="11973"/>
              <a:ext cx="1106" cy="617"/>
            </a:xfrm>
            <a:custGeom>
              <a:avLst/>
              <a:gdLst>
                <a:gd name="T0" fmla="*/ 0 w 1536"/>
                <a:gd name="T1" fmla="*/ 2 h 793"/>
                <a:gd name="T2" fmla="*/ 1 w 1536"/>
                <a:gd name="T3" fmla="*/ 2 h 793"/>
                <a:gd name="T4" fmla="*/ 1 w 1536"/>
                <a:gd name="T5" fmla="*/ 2 h 793"/>
                <a:gd name="T6" fmla="*/ 1 w 1536"/>
                <a:gd name="T7" fmla="*/ 2 h 793"/>
                <a:gd name="T8" fmla="*/ 1 w 1536"/>
                <a:gd name="T9" fmla="*/ 2 h 793"/>
                <a:gd name="T10" fmla="*/ 1 w 1536"/>
                <a:gd name="T11" fmla="*/ 2 h 793"/>
                <a:gd name="T12" fmla="*/ 0 w 1536"/>
                <a:gd name="T13" fmla="*/ 2 h 793"/>
                <a:gd name="T14" fmla="*/ 0 60000 65536"/>
                <a:gd name="T15" fmla="*/ 0 60000 65536"/>
                <a:gd name="T16" fmla="*/ 0 60000 65536"/>
                <a:gd name="T17" fmla="*/ 0 60000 65536"/>
                <a:gd name="T18" fmla="*/ 0 60000 65536"/>
                <a:gd name="T19" fmla="*/ 0 60000 65536"/>
                <a:gd name="T20" fmla="*/ 0 60000 65536"/>
                <a:gd name="T21" fmla="*/ 0 w 1536"/>
                <a:gd name="T22" fmla="*/ 0 h 793"/>
                <a:gd name="T23" fmla="*/ 1536 w 1536"/>
                <a:gd name="T24" fmla="*/ 793 h 793"/>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36" h="793">
                  <a:moveTo>
                    <a:pt x="0" y="4"/>
                  </a:moveTo>
                  <a:cubicBezTo>
                    <a:pt x="81" y="3"/>
                    <a:pt x="159" y="0"/>
                    <a:pt x="267" y="4"/>
                  </a:cubicBezTo>
                  <a:cubicBezTo>
                    <a:pt x="423" y="202"/>
                    <a:pt x="590" y="271"/>
                    <a:pt x="771" y="271"/>
                  </a:cubicBezTo>
                  <a:cubicBezTo>
                    <a:pt x="952" y="271"/>
                    <a:pt x="1146" y="194"/>
                    <a:pt x="1293" y="2"/>
                  </a:cubicBezTo>
                  <a:cubicBezTo>
                    <a:pt x="1393" y="2"/>
                    <a:pt x="1536" y="3"/>
                    <a:pt x="1530" y="4"/>
                  </a:cubicBezTo>
                  <a:cubicBezTo>
                    <a:pt x="1441" y="129"/>
                    <a:pt x="1140" y="609"/>
                    <a:pt x="780" y="793"/>
                  </a:cubicBezTo>
                  <a:cubicBezTo>
                    <a:pt x="417" y="612"/>
                    <a:pt x="27" y="45"/>
                    <a:pt x="0" y="4"/>
                  </a:cubicBezTo>
                  <a:close/>
                </a:path>
              </a:pathLst>
            </a:custGeom>
            <a:solidFill>
              <a:srgbClr val="0070C0"/>
            </a:solidFill>
            <a:ln>
              <a:noFill/>
            </a:ln>
            <a:extLst>
              <a:ext uri="{91240B29-F687-4F45-9708-019B960494DF}">
                <a14:hiddenLine xmlns:a14="http://schemas.microsoft.com/office/drawing/2010/main" w="3175">
                  <a:solidFill>
                    <a:srgbClr val="000000"/>
                  </a:solidFill>
                  <a:round/>
                  <a:headEnd/>
                  <a:tailEnd/>
                </a14:hiddenLine>
              </a:ext>
            </a:extLst>
          </p:spPr>
          <p:txBody>
            <a:bodyPr/>
            <a:lstStyle/>
            <a:p>
              <a:endParaRPr lang="fr-FR"/>
            </a:p>
          </p:txBody>
        </p:sp>
      </p:grpSp>
      <p:pic>
        <p:nvPicPr>
          <p:cNvPr id="22" name="Image 21">
            <a:extLst>
              <a:ext uri="{FF2B5EF4-FFF2-40B4-BE49-F238E27FC236}">
                <a16:creationId xmlns:a16="http://schemas.microsoft.com/office/drawing/2014/main" id="{0B4C95A7-2F49-F7F9-278F-073876FF3A7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10800000">
            <a:off x="46613" y="173778"/>
            <a:ext cx="1010806" cy="1010806"/>
          </a:xfrm>
          <a:prstGeom prst="rect">
            <a:avLst/>
          </a:prstGeom>
        </p:spPr>
      </p:pic>
      <p:sp>
        <p:nvSpPr>
          <p:cNvPr id="23" name="ZoneTexte 22">
            <a:extLst>
              <a:ext uri="{FF2B5EF4-FFF2-40B4-BE49-F238E27FC236}">
                <a16:creationId xmlns:a16="http://schemas.microsoft.com/office/drawing/2014/main" id="{DEEF548F-C8C8-6FCD-87D2-2739F7768F7B}"/>
              </a:ext>
            </a:extLst>
          </p:cNvPr>
          <p:cNvSpPr txBox="1"/>
          <p:nvPr/>
        </p:nvSpPr>
        <p:spPr>
          <a:xfrm>
            <a:off x="1057419" y="294460"/>
            <a:ext cx="8186824" cy="769441"/>
          </a:xfrm>
          <a:prstGeom prst="rect">
            <a:avLst/>
          </a:prstGeom>
          <a:solidFill>
            <a:schemeClr val="bg1"/>
          </a:solidFill>
        </p:spPr>
        <p:txBody>
          <a:bodyPr wrap="square" rtlCol="0">
            <a:spAutoFit/>
          </a:bodyPr>
          <a:lstStyle/>
          <a:p>
            <a:pPr>
              <a:spcBef>
                <a:spcPts val="600"/>
              </a:spcBef>
            </a:pPr>
            <a:r>
              <a:rPr lang="fr-FR" sz="4000" dirty="0">
                <a:solidFill>
                  <a:schemeClr val="accent2">
                    <a:lumMod val="75000"/>
                  </a:schemeClr>
                </a:solidFill>
                <a:latin typeface="Bahnschrift SemiLight SemiConde" panose="020B0502040204020203" pitchFamily="34" charset="0"/>
              </a:rPr>
              <a:t>Partie 1- </a:t>
            </a:r>
            <a:r>
              <a:rPr lang="fr-FR" sz="4400" dirty="0">
                <a:solidFill>
                  <a:schemeClr val="accent2">
                    <a:lumMod val="75000"/>
                  </a:schemeClr>
                </a:solidFill>
                <a:latin typeface="Bahnschrift SemiLight SemiConde" panose="020B0502040204020203" pitchFamily="34" charset="0"/>
              </a:rPr>
              <a:t>Présentation de la Mission</a:t>
            </a:r>
          </a:p>
        </p:txBody>
      </p:sp>
      <p:sp>
        <p:nvSpPr>
          <p:cNvPr id="5" name="Rectangle 62">
            <a:extLst>
              <a:ext uri="{FF2B5EF4-FFF2-40B4-BE49-F238E27FC236}">
                <a16:creationId xmlns:a16="http://schemas.microsoft.com/office/drawing/2014/main" id="{B5F75F7B-0494-7C88-673D-9B2D0B59125E}"/>
              </a:ext>
            </a:extLst>
          </p:cNvPr>
          <p:cNvSpPr>
            <a:spLocks noChangeArrowheads="1"/>
          </p:cNvSpPr>
          <p:nvPr/>
        </p:nvSpPr>
        <p:spPr bwMode="auto">
          <a:xfrm>
            <a:off x="1057419" y="1333837"/>
            <a:ext cx="8186824" cy="4652812"/>
          </a:xfrm>
          <a:prstGeom prst="rect">
            <a:avLst/>
          </a:prstGeom>
          <a:noFill/>
          <a:ln w="9525">
            <a:noFill/>
            <a:miter lim="800000"/>
            <a:headEnd/>
            <a:tailEnd/>
          </a:ln>
        </p:spPr>
        <p:txBody>
          <a:bodyPr wrap="square">
            <a:spAutoFit/>
          </a:bodyPr>
          <a:lstStyle/>
          <a:p>
            <a:pPr algn="just"/>
            <a:r>
              <a:rPr lang="fr-FR" sz="1300" dirty="0">
                <a:solidFill>
                  <a:srgbClr val="002060"/>
                </a:solidFill>
                <a:latin typeface="+mj-lt"/>
                <a:ea typeface="+mj-ea"/>
                <a:cs typeface="+mj-cs"/>
              </a:rPr>
              <a:t>L’audit légal est régi, dans ses principes et ses modalités, par un corpus de normes d’exercice professionnel (NEP) homologuées par arrêté du garde des sceaux, ministre de la Justice.  </a:t>
            </a:r>
            <a:br>
              <a:rPr lang="fr-FR" sz="1300" dirty="0">
                <a:solidFill>
                  <a:srgbClr val="002060"/>
                </a:solidFill>
                <a:latin typeface="+mj-lt"/>
                <a:ea typeface="+mj-ea"/>
                <a:cs typeface="+mj-cs"/>
              </a:rPr>
            </a:br>
            <a:r>
              <a:rPr lang="fr-FR" sz="1300" dirty="0">
                <a:solidFill>
                  <a:srgbClr val="002060"/>
                </a:solidFill>
                <a:latin typeface="+mj-lt"/>
                <a:ea typeface="+mj-ea"/>
                <a:cs typeface="+mj-cs"/>
              </a:rPr>
              <a:t>Pour réaliser ses travaux dans le respect de ces normes, le commissaire aux comptes adapte l’exercice de sa mission aux spécificités de l’entité dont il certifie les comptes. </a:t>
            </a:r>
          </a:p>
          <a:p>
            <a:pPr algn="just"/>
            <a:endParaRPr lang="fr-FR" sz="1200" dirty="0">
              <a:solidFill>
                <a:schemeClr val="accent2">
                  <a:lumMod val="75000"/>
                </a:schemeClr>
              </a:solidFill>
              <a:effectLst/>
            </a:endParaRPr>
          </a:p>
          <a:p>
            <a:pPr algn="just"/>
            <a:r>
              <a:rPr lang="fr-FR" sz="1300" dirty="0">
                <a:solidFill>
                  <a:srgbClr val="002060"/>
                </a:solidFill>
                <a:latin typeface="+mj-lt"/>
                <a:ea typeface="+mj-ea"/>
                <a:cs typeface="+mj-cs"/>
              </a:rPr>
              <a:t>Compte tenu de l'analyse des risques que nous avons effectuée tenant compte de l’intervention préalable de votre expert-comptable, notre plan de mission prévoit entre autres les phases suivantes : </a:t>
            </a:r>
          </a:p>
          <a:p>
            <a:pPr algn="just"/>
            <a:endParaRPr lang="fr-FR" sz="1300" dirty="0">
              <a:solidFill>
                <a:srgbClr val="002060"/>
              </a:solidFill>
              <a:latin typeface="+mj-lt"/>
              <a:ea typeface="+mj-ea"/>
              <a:cs typeface="+mj-cs"/>
            </a:endParaRPr>
          </a:p>
          <a:p>
            <a:pPr marL="1008583" lvl="2" algn="just">
              <a:buFont typeface="Wingdings" pitchFamily="2" charset="2"/>
              <a:buChar char="v"/>
            </a:pPr>
            <a:r>
              <a:rPr lang="fr-FR" sz="1300" dirty="0">
                <a:solidFill>
                  <a:srgbClr val="002060"/>
                </a:solidFill>
                <a:latin typeface="+mj-lt"/>
                <a:ea typeface="+mj-ea"/>
                <a:cs typeface="+mj-cs"/>
              </a:rPr>
              <a:t> la prise de connaissance des faits marquants, de l’activité et des changements intervenus dans les procédures ;</a:t>
            </a:r>
          </a:p>
          <a:p>
            <a:pPr marL="1008583" lvl="2" algn="just"/>
            <a:endParaRPr lang="fr-FR" sz="1300" dirty="0">
              <a:solidFill>
                <a:srgbClr val="002060"/>
              </a:solidFill>
              <a:latin typeface="+mj-lt"/>
              <a:ea typeface="+mj-ea"/>
              <a:cs typeface="+mj-cs"/>
            </a:endParaRPr>
          </a:p>
          <a:p>
            <a:pPr marL="1008583" lvl="2" algn="just">
              <a:buFont typeface="Wingdings" pitchFamily="2" charset="2"/>
              <a:buChar char="v"/>
            </a:pPr>
            <a:r>
              <a:rPr lang="fr-FR" sz="1300" dirty="0">
                <a:solidFill>
                  <a:srgbClr val="002060"/>
                </a:solidFill>
                <a:latin typeface="+mj-lt"/>
                <a:ea typeface="+mj-ea"/>
                <a:cs typeface="+mj-cs"/>
              </a:rPr>
              <a:t> l’analyse des produits ;</a:t>
            </a:r>
          </a:p>
          <a:p>
            <a:pPr marL="1008583" lvl="2" algn="just">
              <a:buFont typeface="Wingdings" pitchFamily="2" charset="2"/>
              <a:buChar char="v"/>
            </a:pPr>
            <a:endParaRPr lang="fr-FR" sz="1300" dirty="0">
              <a:solidFill>
                <a:srgbClr val="002060"/>
              </a:solidFill>
              <a:latin typeface="+mj-lt"/>
              <a:ea typeface="+mj-ea"/>
              <a:cs typeface="+mj-cs"/>
            </a:endParaRPr>
          </a:p>
          <a:p>
            <a:pPr marL="1008583" lvl="2" algn="just">
              <a:buFont typeface="Wingdings" pitchFamily="2" charset="2"/>
              <a:buChar char="v"/>
            </a:pPr>
            <a:r>
              <a:rPr lang="fr-FR" sz="1300" dirty="0">
                <a:solidFill>
                  <a:srgbClr val="002060"/>
                </a:solidFill>
                <a:latin typeface="+mj-lt"/>
                <a:ea typeface="+mj-ea"/>
                <a:cs typeface="+mj-cs"/>
              </a:rPr>
              <a:t> analyse des charges composées, outre les frais de fonctionnement, les aides aux concours, à la formation et aux actions ponctuelles… ;</a:t>
            </a:r>
          </a:p>
          <a:p>
            <a:pPr marL="1008583" lvl="2" algn="just"/>
            <a:endParaRPr lang="fr-FR" sz="1300" dirty="0">
              <a:solidFill>
                <a:srgbClr val="002060"/>
              </a:solidFill>
              <a:latin typeface="+mj-lt"/>
              <a:ea typeface="+mj-ea"/>
              <a:cs typeface="+mj-cs"/>
            </a:endParaRPr>
          </a:p>
          <a:p>
            <a:pPr marL="1008583" lvl="2" algn="just">
              <a:buFont typeface="Wingdings" pitchFamily="2" charset="2"/>
              <a:buChar char="v"/>
            </a:pPr>
            <a:r>
              <a:rPr lang="fr-FR" sz="1300" dirty="0">
                <a:solidFill>
                  <a:srgbClr val="002060"/>
                </a:solidFill>
                <a:latin typeface="+mj-lt"/>
                <a:ea typeface="+mj-ea"/>
                <a:cs typeface="+mj-cs"/>
              </a:rPr>
              <a:t> la vérification approfondie des subventions et de leur utilisation (conventions, comptabilisation, comptes-rendus..) ;</a:t>
            </a:r>
          </a:p>
          <a:p>
            <a:pPr marL="1008583" lvl="2" algn="just"/>
            <a:endParaRPr lang="fr-FR" sz="1300" dirty="0">
              <a:solidFill>
                <a:srgbClr val="002060"/>
              </a:solidFill>
              <a:latin typeface="+mj-lt"/>
              <a:ea typeface="+mj-ea"/>
              <a:cs typeface="+mj-cs"/>
            </a:endParaRPr>
          </a:p>
          <a:p>
            <a:pPr marL="1008583" lvl="2" algn="just">
              <a:buFont typeface="Wingdings" pitchFamily="2" charset="2"/>
              <a:buChar char="v"/>
            </a:pPr>
            <a:r>
              <a:rPr lang="fr-FR" sz="1300" dirty="0">
                <a:solidFill>
                  <a:srgbClr val="002060"/>
                </a:solidFill>
                <a:latin typeface="+mj-lt"/>
                <a:ea typeface="+mj-ea"/>
                <a:cs typeface="+mj-cs"/>
              </a:rPr>
              <a:t> les contrôles classiques compte tenu, en particulier, des spécificités des associations (juridiques et comptables).</a:t>
            </a:r>
          </a:p>
          <a:p>
            <a:pPr marL="1008583" lvl="2" algn="just"/>
            <a:endParaRPr lang="fr-FR" sz="1200" dirty="0">
              <a:latin typeface="+mj-lt"/>
              <a:ea typeface="+mj-ea"/>
              <a:cs typeface="+mj-cs"/>
            </a:endParaRPr>
          </a:p>
          <a:p>
            <a:pPr marL="1008583" lvl="2" algn="just">
              <a:buFont typeface="Wingdings" pitchFamily="2" charset="2"/>
              <a:buChar char="v"/>
            </a:pPr>
            <a:endParaRPr lang="fr-FR" sz="1235" dirty="0"/>
          </a:p>
        </p:txBody>
      </p:sp>
      <p:sp>
        <p:nvSpPr>
          <p:cNvPr id="14" name="Espace réservé du numéro de diapositive 10">
            <a:extLst>
              <a:ext uri="{FF2B5EF4-FFF2-40B4-BE49-F238E27FC236}">
                <a16:creationId xmlns:a16="http://schemas.microsoft.com/office/drawing/2014/main" id="{FEC00DDB-E382-DA6D-1714-4D25985DFD64}"/>
              </a:ext>
            </a:extLst>
          </p:cNvPr>
          <p:cNvSpPr>
            <a:spLocks noGrp="1"/>
          </p:cNvSpPr>
          <p:nvPr>
            <p:ph type="sldNum" sz="quarter" idx="12"/>
          </p:nvPr>
        </p:nvSpPr>
        <p:spPr>
          <a:xfrm>
            <a:off x="11397973" y="6424150"/>
            <a:ext cx="683339" cy="365125"/>
          </a:xfrm>
        </p:spPr>
        <p:txBody>
          <a:bodyPr/>
          <a:lstStyle/>
          <a:p>
            <a:fld id="{395FFE17-1C7A-4C87-ACFA-94F5666BC176}" type="slidenum">
              <a:rPr lang="fr-FR" sz="1200" b="1" smtClean="0">
                <a:solidFill>
                  <a:schemeClr val="bg1"/>
                </a:solidFill>
              </a:rPr>
              <a:t>5</a:t>
            </a:fld>
            <a:endParaRPr lang="fr-FR" sz="1200" b="1">
              <a:solidFill>
                <a:schemeClr val="bg1"/>
              </a:solidFill>
            </a:endParaRPr>
          </a:p>
        </p:txBody>
      </p:sp>
    </p:spTree>
    <p:extLst>
      <p:ext uri="{BB962C8B-B14F-4D97-AF65-F5344CB8AC3E}">
        <p14:creationId xmlns:p14="http://schemas.microsoft.com/office/powerpoint/2010/main" val="17245673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3C25004-35F3-4942-1F2A-48BDA831770F}"/>
              </a:ext>
            </a:extLst>
          </p:cNvPr>
          <p:cNvSpPr>
            <a:spLocks noGrp="1"/>
          </p:cNvSpPr>
          <p:nvPr>
            <p:ph type="title"/>
          </p:nvPr>
        </p:nvSpPr>
        <p:spPr>
          <a:xfrm>
            <a:off x="1150286" y="501594"/>
            <a:ext cx="4790364" cy="1668424"/>
          </a:xfrm>
        </p:spPr>
        <p:txBody>
          <a:bodyPr vert="horz" lIns="91440" tIns="45720" rIns="91440" bIns="45720" rtlCol="0" anchor="b">
            <a:normAutofit/>
          </a:bodyPr>
          <a:lstStyle/>
          <a:p>
            <a:br>
              <a:rPr lang="fr-FR" sz="1600" dirty="0">
                <a:solidFill>
                  <a:schemeClr val="accent2">
                    <a:lumMod val="75000"/>
                  </a:schemeClr>
                </a:solidFill>
                <a:effectLst/>
              </a:rPr>
            </a:br>
            <a:endParaRPr lang="en-US" sz="4000" kern="1200" dirty="0">
              <a:solidFill>
                <a:schemeClr val="accent2">
                  <a:lumMod val="75000"/>
                </a:schemeClr>
              </a:solidFill>
              <a:latin typeface="+mj-lt"/>
              <a:ea typeface="+mj-ea"/>
              <a:cs typeface="+mj-cs"/>
            </a:endParaRPr>
          </a:p>
        </p:txBody>
      </p:sp>
      <p:sp>
        <p:nvSpPr>
          <p:cNvPr id="21" name="ZoneTexte 20">
            <a:extLst>
              <a:ext uri="{FF2B5EF4-FFF2-40B4-BE49-F238E27FC236}">
                <a16:creationId xmlns:a16="http://schemas.microsoft.com/office/drawing/2014/main" id="{C2C37495-405E-8A27-DBA8-26020ADE483C}"/>
              </a:ext>
            </a:extLst>
          </p:cNvPr>
          <p:cNvSpPr txBox="1"/>
          <p:nvPr/>
        </p:nvSpPr>
        <p:spPr>
          <a:xfrm>
            <a:off x="976705" y="606723"/>
            <a:ext cx="9845885" cy="339460"/>
          </a:xfrm>
          <a:prstGeom prst="rect">
            <a:avLst/>
          </a:prstGeom>
        </p:spPr>
        <p:txBody>
          <a:bodyPr lIns="80663" tIns="40332" rIns="80663" bIns="40332"/>
          <a:lstStyle>
            <a:defPPr>
              <a:defRPr lang="en-US"/>
            </a:defPPr>
            <a:lvl1pPr defTabSz="1018586" fontAlgn="auto">
              <a:spcAft>
                <a:spcPts val="0"/>
              </a:spcAft>
              <a:defRPr sz="1900" b="1" i="1">
                <a:solidFill>
                  <a:schemeClr val="accent1"/>
                </a:solidFill>
                <a:latin typeface="+mj-lt"/>
                <a:ea typeface="+mj-ea"/>
                <a:cs typeface="Arial" pitchFamily="34" charset="0"/>
              </a:defRPr>
            </a:lvl1pPr>
          </a:lstStyle>
          <a:p>
            <a:pPr defTabSz="899010">
              <a:defRPr/>
            </a:pPr>
            <a:r>
              <a:rPr lang="fr-FR" sz="2400" i="0" dirty="0">
                <a:solidFill>
                  <a:schemeClr val="accent2">
                    <a:lumMod val="75000"/>
                  </a:schemeClr>
                </a:solidFill>
                <a:latin typeface="Bahnschrift SemiLight SemiConde" panose="020B0502040204020203" pitchFamily="34" charset="0"/>
              </a:rPr>
              <a:t>Les faits marquants de l’exercice</a:t>
            </a:r>
          </a:p>
        </p:txBody>
      </p:sp>
      <p:pic>
        <p:nvPicPr>
          <p:cNvPr id="28" name="Espace réservé du contenu 26">
            <a:extLst>
              <a:ext uri="{FF2B5EF4-FFF2-40B4-BE49-F238E27FC236}">
                <a16:creationId xmlns:a16="http://schemas.microsoft.com/office/drawing/2014/main" id="{A7E0BAD5-81BF-070F-ED9F-3A1337ED4F7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10992008">
            <a:off x="394074" y="347039"/>
            <a:ext cx="689325" cy="874517"/>
          </a:xfrm>
          <a:prstGeom prst="rect">
            <a:avLst/>
          </a:prstGeom>
        </p:spPr>
      </p:pic>
      <p:sp>
        <p:nvSpPr>
          <p:cNvPr id="4" name="ZoneTexte 3">
            <a:extLst>
              <a:ext uri="{FF2B5EF4-FFF2-40B4-BE49-F238E27FC236}">
                <a16:creationId xmlns:a16="http://schemas.microsoft.com/office/drawing/2014/main" id="{564352A0-B980-34B4-9ADE-01EF48CDE05D}"/>
              </a:ext>
            </a:extLst>
          </p:cNvPr>
          <p:cNvSpPr txBox="1"/>
          <p:nvPr/>
        </p:nvSpPr>
        <p:spPr>
          <a:xfrm>
            <a:off x="976705" y="1678973"/>
            <a:ext cx="8361605" cy="2062103"/>
          </a:xfrm>
          <a:prstGeom prst="rect">
            <a:avLst/>
          </a:prstGeom>
          <a:noFill/>
        </p:spPr>
        <p:txBody>
          <a:bodyPr wrap="square">
            <a:spAutoFit/>
          </a:bodyPr>
          <a:lstStyle/>
          <a:p>
            <a:pPr algn="just" defTabSz="899010">
              <a:defRPr/>
            </a:pPr>
            <a:r>
              <a:rPr lang="fr-FR" sz="1600" dirty="0">
                <a:latin typeface="+mj-lt"/>
                <a:ea typeface="+mj-ea"/>
                <a:cs typeface="+mj-cs"/>
              </a:rPr>
              <a:t>La saison sportive a pu se dérouler normalement même si le calendrier a fait l’objet de quelques modifications.</a:t>
            </a:r>
          </a:p>
          <a:p>
            <a:pPr algn="just" defTabSz="899010">
              <a:defRPr/>
            </a:pPr>
            <a:endParaRPr lang="fr-FR" sz="1600" dirty="0">
              <a:latin typeface="+mj-lt"/>
              <a:ea typeface="+mj-ea"/>
              <a:cs typeface="+mj-cs"/>
            </a:endParaRPr>
          </a:p>
          <a:p>
            <a:pPr algn="just" defTabSz="899010">
              <a:defRPr/>
            </a:pPr>
            <a:r>
              <a:rPr lang="fr-FR" sz="1600" dirty="0">
                <a:latin typeface="+mj-lt"/>
                <a:ea typeface="+mj-ea"/>
                <a:cs typeface="+mj-cs"/>
              </a:rPr>
              <a:t>L’exercice 2023/2024 est marquée par une baisse importante d’activité du CRE, le CEI n’a pas eu lieu et aucun stage n’a été organisé. </a:t>
            </a:r>
          </a:p>
          <a:p>
            <a:pPr algn="just" defTabSz="899010">
              <a:defRPr/>
            </a:pPr>
            <a:endParaRPr lang="fr-FR" sz="1600" dirty="0">
              <a:latin typeface="+mj-lt"/>
              <a:ea typeface="+mj-ea"/>
              <a:cs typeface="+mj-cs"/>
            </a:endParaRPr>
          </a:p>
          <a:p>
            <a:pPr algn="just" defTabSz="899010">
              <a:defRPr/>
            </a:pPr>
            <a:endParaRPr lang="fr-FR" sz="1600" dirty="0">
              <a:latin typeface="+mj-lt"/>
              <a:ea typeface="+mj-ea"/>
              <a:cs typeface="+mj-cs"/>
            </a:endParaRPr>
          </a:p>
          <a:p>
            <a:pPr algn="just" defTabSz="899010">
              <a:defRPr/>
            </a:pPr>
            <a:endParaRPr lang="fr-FR" sz="1600" dirty="0">
              <a:latin typeface="+mj-lt"/>
              <a:ea typeface="+mj-ea"/>
              <a:cs typeface="+mj-cs"/>
            </a:endParaRPr>
          </a:p>
        </p:txBody>
      </p:sp>
      <p:sp>
        <p:nvSpPr>
          <p:cNvPr id="7" name="Espace réservé du numéro de diapositive 10">
            <a:extLst>
              <a:ext uri="{FF2B5EF4-FFF2-40B4-BE49-F238E27FC236}">
                <a16:creationId xmlns:a16="http://schemas.microsoft.com/office/drawing/2014/main" id="{9E317CFE-FBA2-0D4F-651B-73D447904BC5}"/>
              </a:ext>
            </a:extLst>
          </p:cNvPr>
          <p:cNvSpPr>
            <a:spLocks noGrp="1"/>
          </p:cNvSpPr>
          <p:nvPr>
            <p:ph type="sldNum" sz="quarter" idx="12"/>
          </p:nvPr>
        </p:nvSpPr>
        <p:spPr>
          <a:xfrm>
            <a:off x="11397973" y="6424150"/>
            <a:ext cx="683339" cy="365125"/>
          </a:xfrm>
        </p:spPr>
        <p:txBody>
          <a:bodyPr/>
          <a:lstStyle/>
          <a:p>
            <a:fld id="{395FFE17-1C7A-4C87-ACFA-94F5666BC176}" type="slidenum">
              <a:rPr lang="fr-FR" sz="1200" b="1" smtClean="0">
                <a:solidFill>
                  <a:schemeClr val="bg1"/>
                </a:solidFill>
              </a:rPr>
              <a:t>6</a:t>
            </a:fld>
            <a:endParaRPr lang="fr-FR" sz="1200" b="1">
              <a:solidFill>
                <a:schemeClr val="bg1"/>
              </a:solidFill>
            </a:endParaRPr>
          </a:p>
        </p:txBody>
      </p:sp>
      <p:grpSp>
        <p:nvGrpSpPr>
          <p:cNvPr id="9" name="Group 7">
            <a:extLst>
              <a:ext uri="{FF2B5EF4-FFF2-40B4-BE49-F238E27FC236}">
                <a16:creationId xmlns:a16="http://schemas.microsoft.com/office/drawing/2014/main" id="{703A9B89-3A3B-BF03-C758-26E7C1408344}"/>
              </a:ext>
            </a:extLst>
          </p:cNvPr>
          <p:cNvGrpSpPr>
            <a:grpSpLocks/>
          </p:cNvGrpSpPr>
          <p:nvPr/>
        </p:nvGrpSpPr>
        <p:grpSpPr bwMode="auto">
          <a:xfrm>
            <a:off x="10803642" y="5794217"/>
            <a:ext cx="936000" cy="864000"/>
            <a:chOff x="2082" y="11595"/>
            <a:chExt cx="1417" cy="1417"/>
          </a:xfrm>
        </p:grpSpPr>
        <p:sp>
          <p:nvSpPr>
            <p:cNvPr id="10" name="Rectangle 8">
              <a:extLst>
                <a:ext uri="{FF2B5EF4-FFF2-40B4-BE49-F238E27FC236}">
                  <a16:creationId xmlns:a16="http://schemas.microsoft.com/office/drawing/2014/main" id="{E1FD7C28-C875-FF89-22B4-64A756F7A9FF}"/>
                </a:ext>
              </a:extLst>
            </p:cNvPr>
            <p:cNvSpPr>
              <a:spLocks noChangeArrowheads="1"/>
            </p:cNvSpPr>
            <p:nvPr/>
          </p:nvSpPr>
          <p:spPr bwMode="auto">
            <a:xfrm>
              <a:off x="2082" y="11595"/>
              <a:ext cx="1417" cy="1417"/>
            </a:xfrm>
            <a:prstGeom prst="rect">
              <a:avLst/>
            </a:prstGeom>
            <a:solidFill>
              <a:srgbClr val="808080"/>
            </a:solidFill>
            <a:ln>
              <a:noFill/>
            </a:ln>
            <a:extLst>
              <a:ext uri="{91240B29-F687-4F45-9708-019B960494DF}">
                <a14:hiddenLine xmlns:a14="http://schemas.microsoft.com/office/drawing/2010/main" w="152400">
                  <a:solidFill>
                    <a:srgbClr val="000000"/>
                  </a:solidFill>
                  <a:miter lim="800000"/>
                  <a:headEnd/>
                  <a:tailEnd/>
                </a14:hiddenLine>
              </a:ext>
            </a:extLst>
          </p:spPr>
          <p:txBody>
            <a:bodyPr/>
            <a:lstStyle>
              <a:lvl1pPr>
                <a:spcAft>
                  <a:spcPts val="600"/>
                </a:spcAft>
                <a:buClr>
                  <a:srgbClr val="000000"/>
                </a:buClr>
                <a:buFont typeface="Wingdings" panose="05000000000000000000" pitchFamily="2" charset="2"/>
                <a:buChar char="•"/>
                <a:defRPr sz="1300">
                  <a:solidFill>
                    <a:schemeClr val="tx1"/>
                  </a:solidFill>
                  <a:latin typeface="Georgia" panose="02040502050405020303" pitchFamily="18" charset="0"/>
                </a:defRPr>
              </a:lvl1pPr>
              <a:lvl2pPr marL="742950" indent="-285750">
                <a:spcAft>
                  <a:spcPts val="600"/>
                </a:spcAft>
                <a:buClr>
                  <a:srgbClr val="000000"/>
                </a:buClr>
                <a:buFont typeface="Times New Roman" panose="02020603050405020304" pitchFamily="18" charset="0"/>
                <a:buChar char="•"/>
                <a:defRPr sz="1300">
                  <a:solidFill>
                    <a:schemeClr val="tx1"/>
                  </a:solidFill>
                  <a:latin typeface="Georgia" panose="02040502050405020303" pitchFamily="18" charset="0"/>
                </a:defRPr>
              </a:lvl2pPr>
              <a:lvl3pPr marL="1143000" indent="-228600">
                <a:spcAft>
                  <a:spcPts val="600"/>
                </a:spcAft>
                <a:buClr>
                  <a:srgbClr val="000000"/>
                </a:buClr>
                <a:buFont typeface="Arial" panose="020B0604020202020204" pitchFamily="34" charset="0"/>
                <a:buChar char="-"/>
                <a:defRPr sz="1300">
                  <a:solidFill>
                    <a:schemeClr val="tx1"/>
                  </a:solidFill>
                  <a:latin typeface="Georgia" panose="02040502050405020303" pitchFamily="18" charset="0"/>
                </a:defRPr>
              </a:lvl3pPr>
              <a:lvl4pPr marL="1600200" indent="-228600">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4pPr>
              <a:lvl5pPr marL="2057400" indent="-228600">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5pPr>
              <a:lvl6pPr marL="25146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6pPr>
              <a:lvl7pPr marL="29718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7pPr>
              <a:lvl8pPr marL="34290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8pPr>
              <a:lvl9pPr marL="38862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9pPr>
            </a:lstStyle>
            <a:p>
              <a:pPr eaLnBrk="1" hangingPunct="1">
                <a:spcAft>
                  <a:spcPct val="0"/>
                </a:spcAft>
                <a:buClrTx/>
                <a:buFontTx/>
                <a:buNone/>
              </a:pPr>
              <a:endParaRPr lang="fr-FR" altLang="fr-FR" sz="971">
                <a:latin typeface="Arial" panose="020B0604020202020204" pitchFamily="34" charset="0"/>
              </a:endParaRPr>
            </a:p>
          </p:txBody>
        </p:sp>
        <p:sp>
          <p:nvSpPr>
            <p:cNvPr id="11" name="Oval 9">
              <a:extLst>
                <a:ext uri="{FF2B5EF4-FFF2-40B4-BE49-F238E27FC236}">
                  <a16:creationId xmlns:a16="http://schemas.microsoft.com/office/drawing/2014/main" id="{5ECA4F22-9FA9-A6F8-A222-DD9AA4178378}"/>
                </a:ext>
              </a:extLst>
            </p:cNvPr>
            <p:cNvSpPr>
              <a:spLocks noChangeArrowheads="1"/>
            </p:cNvSpPr>
            <p:nvPr/>
          </p:nvSpPr>
          <p:spPr bwMode="auto">
            <a:xfrm>
              <a:off x="2182" y="11688"/>
              <a:ext cx="1206" cy="1206"/>
            </a:xfrm>
            <a:prstGeom prst="ellipse">
              <a:avLst/>
            </a:prstGeom>
            <a:solidFill>
              <a:srgbClr val="808080"/>
            </a:solidFill>
            <a:ln>
              <a:noFill/>
            </a:ln>
            <a:extLst>
              <a:ext uri="{91240B29-F687-4F45-9708-019B960494DF}">
                <a14:hiddenLine xmlns:a14="http://schemas.microsoft.com/office/drawing/2010/main" w="38100" algn="ctr">
                  <a:solidFill>
                    <a:srgbClr val="000000"/>
                  </a:solidFill>
                  <a:round/>
                  <a:headEnd/>
                  <a:tailEnd/>
                </a14:hiddenLine>
              </a:ext>
            </a:extLst>
          </p:spPr>
          <p:txBody>
            <a:bodyPr/>
            <a:lstStyle>
              <a:lvl1pPr>
                <a:spcAft>
                  <a:spcPts val="600"/>
                </a:spcAft>
                <a:buClr>
                  <a:srgbClr val="000000"/>
                </a:buClr>
                <a:buFont typeface="Wingdings" panose="05000000000000000000" pitchFamily="2" charset="2"/>
                <a:buChar char="•"/>
                <a:defRPr sz="1300">
                  <a:solidFill>
                    <a:schemeClr val="tx1"/>
                  </a:solidFill>
                  <a:latin typeface="Georgia" panose="02040502050405020303" pitchFamily="18" charset="0"/>
                </a:defRPr>
              </a:lvl1pPr>
              <a:lvl2pPr marL="742950" indent="-285750">
                <a:spcAft>
                  <a:spcPts val="600"/>
                </a:spcAft>
                <a:buClr>
                  <a:srgbClr val="000000"/>
                </a:buClr>
                <a:buFont typeface="Times New Roman" panose="02020603050405020304" pitchFamily="18" charset="0"/>
                <a:buChar char="•"/>
                <a:defRPr sz="1300">
                  <a:solidFill>
                    <a:schemeClr val="tx1"/>
                  </a:solidFill>
                  <a:latin typeface="Georgia" panose="02040502050405020303" pitchFamily="18" charset="0"/>
                </a:defRPr>
              </a:lvl2pPr>
              <a:lvl3pPr marL="1143000" indent="-228600">
                <a:spcAft>
                  <a:spcPts val="600"/>
                </a:spcAft>
                <a:buClr>
                  <a:srgbClr val="000000"/>
                </a:buClr>
                <a:buFont typeface="Arial" panose="020B0604020202020204" pitchFamily="34" charset="0"/>
                <a:buChar char="-"/>
                <a:defRPr sz="1300">
                  <a:solidFill>
                    <a:schemeClr val="tx1"/>
                  </a:solidFill>
                  <a:latin typeface="Georgia" panose="02040502050405020303" pitchFamily="18" charset="0"/>
                </a:defRPr>
              </a:lvl3pPr>
              <a:lvl4pPr marL="1600200" indent="-228600">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4pPr>
              <a:lvl5pPr marL="2057400" indent="-228600">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5pPr>
              <a:lvl6pPr marL="25146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6pPr>
              <a:lvl7pPr marL="29718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7pPr>
              <a:lvl8pPr marL="34290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8pPr>
              <a:lvl9pPr marL="38862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9pPr>
            </a:lstStyle>
            <a:p>
              <a:pPr eaLnBrk="1" hangingPunct="1">
                <a:spcAft>
                  <a:spcPct val="0"/>
                </a:spcAft>
                <a:buClrTx/>
                <a:buFontTx/>
                <a:buNone/>
              </a:pPr>
              <a:endParaRPr lang="fr-FR" altLang="fr-FR" sz="971">
                <a:latin typeface="Arial" panose="020B0604020202020204" pitchFamily="34" charset="0"/>
              </a:endParaRPr>
            </a:p>
          </p:txBody>
        </p:sp>
        <p:sp>
          <p:nvSpPr>
            <p:cNvPr id="12" name="Freeform 10">
              <a:extLst>
                <a:ext uri="{FF2B5EF4-FFF2-40B4-BE49-F238E27FC236}">
                  <a16:creationId xmlns:a16="http://schemas.microsoft.com/office/drawing/2014/main" id="{3BC4DDEE-F7E5-3BE6-9CC5-327054F1DD9E}"/>
                </a:ext>
              </a:extLst>
            </p:cNvPr>
            <p:cNvSpPr>
              <a:spLocks/>
            </p:cNvSpPr>
            <p:nvPr/>
          </p:nvSpPr>
          <p:spPr bwMode="auto">
            <a:xfrm>
              <a:off x="2306" y="11919"/>
              <a:ext cx="823" cy="828"/>
            </a:xfrm>
            <a:custGeom>
              <a:avLst/>
              <a:gdLst>
                <a:gd name="T0" fmla="*/ 391 w 823"/>
                <a:gd name="T1" fmla="*/ 337 h 828"/>
                <a:gd name="T2" fmla="*/ 397 w 823"/>
                <a:gd name="T3" fmla="*/ 339 h 828"/>
                <a:gd name="T4" fmla="*/ 396 w 823"/>
                <a:gd name="T5" fmla="*/ 331 h 828"/>
                <a:gd name="T6" fmla="*/ 386 w 823"/>
                <a:gd name="T7" fmla="*/ 340 h 828"/>
                <a:gd name="T8" fmla="*/ 394 w 823"/>
                <a:gd name="T9" fmla="*/ 346 h 828"/>
                <a:gd name="T10" fmla="*/ 406 w 823"/>
                <a:gd name="T11" fmla="*/ 332 h 828"/>
                <a:gd name="T12" fmla="*/ 394 w 823"/>
                <a:gd name="T13" fmla="*/ 323 h 828"/>
                <a:gd name="T14" fmla="*/ 378 w 823"/>
                <a:gd name="T15" fmla="*/ 333 h 828"/>
                <a:gd name="T16" fmla="*/ 382 w 823"/>
                <a:gd name="T17" fmla="*/ 352 h 828"/>
                <a:gd name="T18" fmla="*/ 406 w 823"/>
                <a:gd name="T19" fmla="*/ 353 h 828"/>
                <a:gd name="T20" fmla="*/ 415 w 823"/>
                <a:gd name="T21" fmla="*/ 338 h 828"/>
                <a:gd name="T22" fmla="*/ 411 w 823"/>
                <a:gd name="T23" fmla="*/ 316 h 828"/>
                <a:gd name="T24" fmla="*/ 396 w 823"/>
                <a:gd name="T25" fmla="*/ 308 h 828"/>
                <a:gd name="T26" fmla="*/ 374 w 823"/>
                <a:gd name="T27" fmla="*/ 312 h 828"/>
                <a:gd name="T28" fmla="*/ 362 w 823"/>
                <a:gd name="T29" fmla="*/ 345 h 828"/>
                <a:gd name="T30" fmla="*/ 407 w 823"/>
                <a:gd name="T31" fmla="*/ 370 h 828"/>
                <a:gd name="T32" fmla="*/ 436 w 823"/>
                <a:gd name="T33" fmla="*/ 331 h 828"/>
                <a:gd name="T34" fmla="*/ 421 w 823"/>
                <a:gd name="T35" fmla="*/ 297 h 828"/>
                <a:gd name="T36" fmla="*/ 383 w 823"/>
                <a:gd name="T37" fmla="*/ 285 h 828"/>
                <a:gd name="T38" fmla="*/ 340 w 823"/>
                <a:gd name="T39" fmla="*/ 314 h 828"/>
                <a:gd name="T40" fmla="*/ 338 w 823"/>
                <a:gd name="T41" fmla="*/ 367 h 828"/>
                <a:gd name="T42" fmla="*/ 400 w 823"/>
                <a:gd name="T43" fmla="*/ 402 h 828"/>
                <a:gd name="T44" fmla="*/ 467 w 823"/>
                <a:gd name="T45" fmla="*/ 365 h 828"/>
                <a:gd name="T46" fmla="*/ 464 w 823"/>
                <a:gd name="T47" fmla="*/ 289 h 828"/>
                <a:gd name="T48" fmla="*/ 421 w 823"/>
                <a:gd name="T49" fmla="*/ 251 h 828"/>
                <a:gd name="T50" fmla="*/ 319 w 823"/>
                <a:gd name="T51" fmla="*/ 264 h 828"/>
                <a:gd name="T52" fmla="*/ 283 w 823"/>
                <a:gd name="T53" fmla="*/ 381 h 828"/>
                <a:gd name="T54" fmla="*/ 409 w 823"/>
                <a:gd name="T55" fmla="*/ 469 h 828"/>
                <a:gd name="T56" fmla="*/ 510 w 823"/>
                <a:gd name="T57" fmla="*/ 413 h 828"/>
                <a:gd name="T58" fmla="*/ 540 w 823"/>
                <a:gd name="T59" fmla="*/ 284 h 828"/>
                <a:gd name="T60" fmla="*/ 442 w 823"/>
                <a:gd name="T61" fmla="*/ 174 h 828"/>
                <a:gd name="T62" fmla="*/ 226 w 823"/>
                <a:gd name="T63" fmla="*/ 223 h 828"/>
                <a:gd name="T64" fmla="*/ 202 w 823"/>
                <a:gd name="T65" fmla="*/ 466 h 828"/>
                <a:gd name="T66" fmla="*/ 367 w 823"/>
                <a:gd name="T67" fmla="*/ 577 h 828"/>
                <a:gd name="T68" fmla="*/ 561 w 823"/>
                <a:gd name="T69" fmla="*/ 522 h 828"/>
                <a:gd name="T70" fmla="*/ 663 w 823"/>
                <a:gd name="T71" fmla="*/ 375 h 828"/>
                <a:gd name="T72" fmla="*/ 645 w 823"/>
                <a:gd name="T73" fmla="*/ 189 h 828"/>
                <a:gd name="T74" fmla="*/ 502 w 823"/>
                <a:gd name="T75" fmla="*/ 45 h 828"/>
                <a:gd name="T76" fmla="*/ 214 w 823"/>
                <a:gd name="T77" fmla="*/ 42 h 828"/>
                <a:gd name="T78" fmla="*/ 67 w 823"/>
                <a:gd name="T79" fmla="*/ 174 h 828"/>
                <a:gd name="T80" fmla="*/ 7 w 823"/>
                <a:gd name="T81" fmla="*/ 417 h 828"/>
                <a:gd name="T82" fmla="*/ 148 w 823"/>
                <a:gd name="T83" fmla="*/ 720 h 828"/>
                <a:gd name="T84" fmla="*/ 466 w 823"/>
                <a:gd name="T85" fmla="*/ 822 h 828"/>
                <a:gd name="T86" fmla="*/ 823 w 823"/>
                <a:gd name="T87" fmla="*/ 690 h 828"/>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823"/>
                <a:gd name="T133" fmla="*/ 0 h 828"/>
                <a:gd name="T134" fmla="*/ 823 w 823"/>
                <a:gd name="T135" fmla="*/ 828 h 828"/>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823" h="828">
                  <a:moveTo>
                    <a:pt x="391" y="337"/>
                  </a:moveTo>
                  <a:cubicBezTo>
                    <a:pt x="391" y="337"/>
                    <a:pt x="397" y="340"/>
                    <a:pt x="397" y="339"/>
                  </a:cubicBezTo>
                  <a:cubicBezTo>
                    <a:pt x="399" y="337"/>
                    <a:pt x="397" y="331"/>
                    <a:pt x="396" y="331"/>
                  </a:cubicBezTo>
                  <a:cubicBezTo>
                    <a:pt x="394" y="331"/>
                    <a:pt x="386" y="334"/>
                    <a:pt x="386" y="340"/>
                  </a:cubicBezTo>
                  <a:cubicBezTo>
                    <a:pt x="387" y="346"/>
                    <a:pt x="390" y="346"/>
                    <a:pt x="394" y="346"/>
                  </a:cubicBezTo>
                  <a:cubicBezTo>
                    <a:pt x="400" y="345"/>
                    <a:pt x="407" y="340"/>
                    <a:pt x="406" y="332"/>
                  </a:cubicBezTo>
                  <a:cubicBezTo>
                    <a:pt x="406" y="325"/>
                    <a:pt x="399" y="323"/>
                    <a:pt x="394" y="323"/>
                  </a:cubicBezTo>
                  <a:cubicBezTo>
                    <a:pt x="389" y="323"/>
                    <a:pt x="380" y="328"/>
                    <a:pt x="378" y="333"/>
                  </a:cubicBezTo>
                  <a:cubicBezTo>
                    <a:pt x="376" y="337"/>
                    <a:pt x="377" y="346"/>
                    <a:pt x="382" y="352"/>
                  </a:cubicBezTo>
                  <a:cubicBezTo>
                    <a:pt x="389" y="359"/>
                    <a:pt x="400" y="356"/>
                    <a:pt x="406" y="353"/>
                  </a:cubicBezTo>
                  <a:cubicBezTo>
                    <a:pt x="411" y="350"/>
                    <a:pt x="414" y="344"/>
                    <a:pt x="415" y="338"/>
                  </a:cubicBezTo>
                  <a:cubicBezTo>
                    <a:pt x="417" y="331"/>
                    <a:pt x="415" y="321"/>
                    <a:pt x="411" y="316"/>
                  </a:cubicBezTo>
                  <a:cubicBezTo>
                    <a:pt x="408" y="312"/>
                    <a:pt x="402" y="308"/>
                    <a:pt x="396" y="308"/>
                  </a:cubicBezTo>
                  <a:cubicBezTo>
                    <a:pt x="390" y="308"/>
                    <a:pt x="384" y="306"/>
                    <a:pt x="374" y="312"/>
                  </a:cubicBezTo>
                  <a:cubicBezTo>
                    <a:pt x="364" y="319"/>
                    <a:pt x="359" y="333"/>
                    <a:pt x="362" y="345"/>
                  </a:cubicBezTo>
                  <a:cubicBezTo>
                    <a:pt x="364" y="356"/>
                    <a:pt x="382" y="379"/>
                    <a:pt x="407" y="370"/>
                  </a:cubicBezTo>
                  <a:cubicBezTo>
                    <a:pt x="432" y="360"/>
                    <a:pt x="434" y="342"/>
                    <a:pt x="436" y="331"/>
                  </a:cubicBezTo>
                  <a:cubicBezTo>
                    <a:pt x="436" y="321"/>
                    <a:pt x="432" y="306"/>
                    <a:pt x="421" y="297"/>
                  </a:cubicBezTo>
                  <a:cubicBezTo>
                    <a:pt x="410" y="287"/>
                    <a:pt x="395" y="284"/>
                    <a:pt x="383" y="285"/>
                  </a:cubicBezTo>
                  <a:cubicBezTo>
                    <a:pt x="365" y="286"/>
                    <a:pt x="349" y="299"/>
                    <a:pt x="340" y="314"/>
                  </a:cubicBezTo>
                  <a:cubicBezTo>
                    <a:pt x="331" y="329"/>
                    <a:pt x="331" y="350"/>
                    <a:pt x="338" y="367"/>
                  </a:cubicBezTo>
                  <a:cubicBezTo>
                    <a:pt x="347" y="383"/>
                    <a:pt x="370" y="401"/>
                    <a:pt x="400" y="402"/>
                  </a:cubicBezTo>
                  <a:cubicBezTo>
                    <a:pt x="429" y="402"/>
                    <a:pt x="454" y="389"/>
                    <a:pt x="467" y="365"/>
                  </a:cubicBezTo>
                  <a:cubicBezTo>
                    <a:pt x="479" y="341"/>
                    <a:pt x="474" y="306"/>
                    <a:pt x="464" y="289"/>
                  </a:cubicBezTo>
                  <a:cubicBezTo>
                    <a:pt x="455" y="272"/>
                    <a:pt x="438" y="259"/>
                    <a:pt x="421" y="251"/>
                  </a:cubicBezTo>
                  <a:cubicBezTo>
                    <a:pt x="405" y="243"/>
                    <a:pt x="355" y="231"/>
                    <a:pt x="319" y="264"/>
                  </a:cubicBezTo>
                  <a:cubicBezTo>
                    <a:pt x="283" y="297"/>
                    <a:pt x="268" y="333"/>
                    <a:pt x="283" y="381"/>
                  </a:cubicBezTo>
                  <a:cubicBezTo>
                    <a:pt x="298" y="429"/>
                    <a:pt x="355" y="475"/>
                    <a:pt x="409" y="469"/>
                  </a:cubicBezTo>
                  <a:cubicBezTo>
                    <a:pt x="463" y="463"/>
                    <a:pt x="487" y="442"/>
                    <a:pt x="510" y="413"/>
                  </a:cubicBezTo>
                  <a:cubicBezTo>
                    <a:pt x="533" y="385"/>
                    <a:pt x="551" y="331"/>
                    <a:pt x="540" y="284"/>
                  </a:cubicBezTo>
                  <a:cubicBezTo>
                    <a:pt x="529" y="237"/>
                    <a:pt x="506" y="201"/>
                    <a:pt x="442" y="174"/>
                  </a:cubicBezTo>
                  <a:cubicBezTo>
                    <a:pt x="378" y="145"/>
                    <a:pt x="285" y="165"/>
                    <a:pt x="226" y="223"/>
                  </a:cubicBezTo>
                  <a:cubicBezTo>
                    <a:pt x="167" y="282"/>
                    <a:pt x="169" y="409"/>
                    <a:pt x="202" y="466"/>
                  </a:cubicBezTo>
                  <a:cubicBezTo>
                    <a:pt x="235" y="523"/>
                    <a:pt x="285" y="560"/>
                    <a:pt x="367" y="577"/>
                  </a:cubicBezTo>
                  <a:cubicBezTo>
                    <a:pt x="449" y="593"/>
                    <a:pt x="506" y="557"/>
                    <a:pt x="561" y="522"/>
                  </a:cubicBezTo>
                  <a:cubicBezTo>
                    <a:pt x="615" y="486"/>
                    <a:pt x="653" y="418"/>
                    <a:pt x="663" y="375"/>
                  </a:cubicBezTo>
                  <a:cubicBezTo>
                    <a:pt x="678" y="332"/>
                    <a:pt x="670" y="238"/>
                    <a:pt x="645" y="189"/>
                  </a:cubicBezTo>
                  <a:cubicBezTo>
                    <a:pt x="620" y="138"/>
                    <a:pt x="587" y="86"/>
                    <a:pt x="502" y="45"/>
                  </a:cubicBezTo>
                  <a:cubicBezTo>
                    <a:pt x="420" y="4"/>
                    <a:pt x="295" y="0"/>
                    <a:pt x="214" y="42"/>
                  </a:cubicBezTo>
                  <a:cubicBezTo>
                    <a:pt x="133" y="84"/>
                    <a:pt x="110" y="109"/>
                    <a:pt x="67" y="174"/>
                  </a:cubicBezTo>
                  <a:cubicBezTo>
                    <a:pt x="24" y="239"/>
                    <a:pt x="0" y="330"/>
                    <a:pt x="7" y="417"/>
                  </a:cubicBezTo>
                  <a:cubicBezTo>
                    <a:pt x="7" y="504"/>
                    <a:pt x="58" y="645"/>
                    <a:pt x="148" y="720"/>
                  </a:cubicBezTo>
                  <a:cubicBezTo>
                    <a:pt x="238" y="795"/>
                    <a:pt x="325" y="828"/>
                    <a:pt x="466" y="822"/>
                  </a:cubicBezTo>
                  <a:cubicBezTo>
                    <a:pt x="607" y="816"/>
                    <a:pt x="787" y="729"/>
                    <a:pt x="823" y="690"/>
                  </a:cubicBezTo>
                </a:path>
              </a:pathLst>
            </a:custGeom>
            <a:noFill/>
            <a:ln w="22225">
              <a:solidFill>
                <a:srgbClr val="FFFFFF"/>
              </a:solidFill>
              <a:round/>
              <a:headEnd/>
              <a:tailEnd/>
            </a:ln>
            <a:extLst>
              <a:ext uri="{909E8E84-426E-40DD-AFC4-6F175D3DCCD1}">
                <a14:hiddenFill xmlns:a14="http://schemas.microsoft.com/office/drawing/2010/main">
                  <a:solidFill>
                    <a:srgbClr val="FFFFFF"/>
                  </a:solidFill>
                </a14:hiddenFill>
              </a:ext>
            </a:extLst>
          </p:spPr>
          <p:txBody>
            <a:bodyPr/>
            <a:lstStyle/>
            <a:p>
              <a:endParaRPr lang="fr-FR"/>
            </a:p>
          </p:txBody>
        </p:sp>
        <p:sp>
          <p:nvSpPr>
            <p:cNvPr id="13" name="Freeform 11">
              <a:extLst>
                <a:ext uri="{FF2B5EF4-FFF2-40B4-BE49-F238E27FC236}">
                  <a16:creationId xmlns:a16="http://schemas.microsoft.com/office/drawing/2014/main" id="{FAE3B953-7600-24A4-3A48-DC73E8A1EFE5}"/>
                </a:ext>
              </a:extLst>
            </p:cNvPr>
            <p:cNvSpPr>
              <a:spLocks/>
            </p:cNvSpPr>
            <p:nvPr/>
          </p:nvSpPr>
          <p:spPr bwMode="auto">
            <a:xfrm rot="-5400000">
              <a:off x="2449" y="11973"/>
              <a:ext cx="1106" cy="617"/>
            </a:xfrm>
            <a:custGeom>
              <a:avLst/>
              <a:gdLst>
                <a:gd name="T0" fmla="*/ 0 w 1536"/>
                <a:gd name="T1" fmla="*/ 2 h 793"/>
                <a:gd name="T2" fmla="*/ 1 w 1536"/>
                <a:gd name="T3" fmla="*/ 2 h 793"/>
                <a:gd name="T4" fmla="*/ 1 w 1536"/>
                <a:gd name="T5" fmla="*/ 2 h 793"/>
                <a:gd name="T6" fmla="*/ 1 w 1536"/>
                <a:gd name="T7" fmla="*/ 2 h 793"/>
                <a:gd name="T8" fmla="*/ 1 w 1536"/>
                <a:gd name="T9" fmla="*/ 2 h 793"/>
                <a:gd name="T10" fmla="*/ 1 w 1536"/>
                <a:gd name="T11" fmla="*/ 2 h 793"/>
                <a:gd name="T12" fmla="*/ 0 w 1536"/>
                <a:gd name="T13" fmla="*/ 2 h 793"/>
                <a:gd name="T14" fmla="*/ 0 60000 65536"/>
                <a:gd name="T15" fmla="*/ 0 60000 65536"/>
                <a:gd name="T16" fmla="*/ 0 60000 65536"/>
                <a:gd name="T17" fmla="*/ 0 60000 65536"/>
                <a:gd name="T18" fmla="*/ 0 60000 65536"/>
                <a:gd name="T19" fmla="*/ 0 60000 65536"/>
                <a:gd name="T20" fmla="*/ 0 60000 65536"/>
                <a:gd name="T21" fmla="*/ 0 w 1536"/>
                <a:gd name="T22" fmla="*/ 0 h 793"/>
                <a:gd name="T23" fmla="*/ 1536 w 1536"/>
                <a:gd name="T24" fmla="*/ 793 h 793"/>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36" h="793">
                  <a:moveTo>
                    <a:pt x="0" y="4"/>
                  </a:moveTo>
                  <a:cubicBezTo>
                    <a:pt x="81" y="3"/>
                    <a:pt x="159" y="0"/>
                    <a:pt x="267" y="4"/>
                  </a:cubicBezTo>
                  <a:cubicBezTo>
                    <a:pt x="423" y="202"/>
                    <a:pt x="590" y="271"/>
                    <a:pt x="771" y="271"/>
                  </a:cubicBezTo>
                  <a:cubicBezTo>
                    <a:pt x="952" y="271"/>
                    <a:pt x="1146" y="194"/>
                    <a:pt x="1293" y="2"/>
                  </a:cubicBezTo>
                  <a:cubicBezTo>
                    <a:pt x="1393" y="2"/>
                    <a:pt x="1536" y="3"/>
                    <a:pt x="1530" y="4"/>
                  </a:cubicBezTo>
                  <a:cubicBezTo>
                    <a:pt x="1441" y="129"/>
                    <a:pt x="1140" y="609"/>
                    <a:pt x="780" y="793"/>
                  </a:cubicBezTo>
                  <a:cubicBezTo>
                    <a:pt x="417" y="612"/>
                    <a:pt x="27" y="45"/>
                    <a:pt x="0" y="4"/>
                  </a:cubicBezTo>
                  <a:close/>
                </a:path>
              </a:pathLst>
            </a:custGeom>
            <a:solidFill>
              <a:srgbClr val="0070C0"/>
            </a:solidFill>
            <a:ln>
              <a:noFill/>
            </a:ln>
            <a:extLst>
              <a:ext uri="{91240B29-F687-4F45-9708-019B960494DF}">
                <a14:hiddenLine xmlns:a14="http://schemas.microsoft.com/office/drawing/2010/main" w="3175">
                  <a:solidFill>
                    <a:srgbClr val="000000"/>
                  </a:solidFill>
                  <a:round/>
                  <a:headEnd/>
                  <a:tailEnd/>
                </a14:hiddenLine>
              </a:ext>
            </a:extLst>
          </p:spPr>
          <p:txBody>
            <a:bodyPr/>
            <a:lstStyle/>
            <a:p>
              <a:endParaRPr lang="fr-FR"/>
            </a:p>
          </p:txBody>
        </p:sp>
      </p:grpSp>
    </p:spTree>
    <p:extLst>
      <p:ext uri="{BB962C8B-B14F-4D97-AF65-F5344CB8AC3E}">
        <p14:creationId xmlns:p14="http://schemas.microsoft.com/office/powerpoint/2010/main" val="38301056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3C25004-35F3-4942-1F2A-48BDA831770F}"/>
              </a:ext>
            </a:extLst>
          </p:cNvPr>
          <p:cNvSpPr>
            <a:spLocks noGrp="1"/>
          </p:cNvSpPr>
          <p:nvPr>
            <p:ph type="title"/>
          </p:nvPr>
        </p:nvSpPr>
        <p:spPr>
          <a:xfrm>
            <a:off x="700923" y="2840558"/>
            <a:ext cx="5919998" cy="1176859"/>
          </a:xfrm>
        </p:spPr>
        <p:txBody>
          <a:bodyPr vert="horz" lIns="91440" tIns="45720" rIns="91440" bIns="45720" rtlCol="0" anchor="b">
            <a:normAutofit/>
          </a:bodyPr>
          <a:lstStyle/>
          <a:p>
            <a:pPr defTabSz="899320">
              <a:buClr>
                <a:srgbClr val="000000"/>
              </a:buClr>
            </a:pPr>
            <a:br>
              <a:rPr lang="fr-FR" sz="1300" dirty="0">
                <a:effectLst/>
              </a:rPr>
            </a:br>
            <a:r>
              <a:rPr lang="fr-FR" sz="1300" dirty="0">
                <a:solidFill>
                  <a:schemeClr val="bg1"/>
                </a:solidFill>
              </a:rPr>
              <a:t>Nous avons été nommés commissaire aux comptes de l’association par votre assemblée générale en date du 20/11/2015. La date de clôture du dernier exercice couvert par notre mandat est le 31/12/2021. </a:t>
            </a:r>
            <a:br>
              <a:rPr lang="fr-FR" sz="1300" dirty="0">
                <a:solidFill>
                  <a:schemeClr val="bg1"/>
                </a:solidFill>
              </a:rPr>
            </a:br>
            <a:endParaRPr lang="en-US" sz="1300" kern="1200" dirty="0">
              <a:latin typeface="+mj-lt"/>
              <a:ea typeface="+mj-ea"/>
              <a:cs typeface="+mj-cs"/>
            </a:endParaRPr>
          </a:p>
        </p:txBody>
      </p:sp>
      <p:pic>
        <p:nvPicPr>
          <p:cNvPr id="11" name="Espace réservé du contenu 4">
            <a:extLst>
              <a:ext uri="{FF2B5EF4-FFF2-40B4-BE49-F238E27FC236}">
                <a16:creationId xmlns:a16="http://schemas.microsoft.com/office/drawing/2014/main" id="{0EC94ECA-3FDA-D05A-56F0-A004397A884C}"/>
              </a:ext>
            </a:extLst>
          </p:cNvPr>
          <p:cNvPicPr>
            <a:picLocks noGrp="1" noChangeAspect="1"/>
          </p:cNvPicPr>
          <p:nvPr>
            <p:ph idx="1"/>
          </p:nvPr>
        </p:nvPicPr>
        <p:blipFill>
          <a:blip r:embed="rId2"/>
          <a:stretch>
            <a:fillRect/>
          </a:stretch>
        </p:blipFill>
        <p:spPr>
          <a:xfrm rot="10800000">
            <a:off x="243723" y="874576"/>
            <a:ext cx="3173094" cy="3331471"/>
          </a:xfrm>
          <a:prstGeom prst="rect">
            <a:avLst/>
          </a:prstGeom>
        </p:spPr>
      </p:pic>
      <p:grpSp>
        <p:nvGrpSpPr>
          <p:cNvPr id="3" name="Group 7">
            <a:extLst>
              <a:ext uri="{FF2B5EF4-FFF2-40B4-BE49-F238E27FC236}">
                <a16:creationId xmlns:a16="http://schemas.microsoft.com/office/drawing/2014/main" id="{CE11E563-6D72-C750-B6AF-8B94FE9A8E99}"/>
              </a:ext>
            </a:extLst>
          </p:cNvPr>
          <p:cNvGrpSpPr>
            <a:grpSpLocks/>
          </p:cNvGrpSpPr>
          <p:nvPr/>
        </p:nvGrpSpPr>
        <p:grpSpPr bwMode="auto">
          <a:xfrm>
            <a:off x="10803642" y="5793714"/>
            <a:ext cx="936000" cy="864000"/>
            <a:chOff x="2082" y="11595"/>
            <a:chExt cx="1417" cy="1417"/>
          </a:xfrm>
        </p:grpSpPr>
        <p:sp>
          <p:nvSpPr>
            <p:cNvPr id="4" name="Rectangle 8">
              <a:extLst>
                <a:ext uri="{FF2B5EF4-FFF2-40B4-BE49-F238E27FC236}">
                  <a16:creationId xmlns:a16="http://schemas.microsoft.com/office/drawing/2014/main" id="{DA4967C1-C8AA-A87C-B4EE-2E54F1749D6E}"/>
                </a:ext>
              </a:extLst>
            </p:cNvPr>
            <p:cNvSpPr>
              <a:spLocks noChangeArrowheads="1"/>
            </p:cNvSpPr>
            <p:nvPr/>
          </p:nvSpPr>
          <p:spPr bwMode="auto">
            <a:xfrm>
              <a:off x="2082" y="11595"/>
              <a:ext cx="1417" cy="1417"/>
            </a:xfrm>
            <a:prstGeom prst="rect">
              <a:avLst/>
            </a:prstGeom>
            <a:solidFill>
              <a:srgbClr val="808080"/>
            </a:solidFill>
            <a:ln>
              <a:noFill/>
            </a:ln>
            <a:extLst>
              <a:ext uri="{91240B29-F687-4F45-9708-019B960494DF}">
                <a14:hiddenLine xmlns:a14="http://schemas.microsoft.com/office/drawing/2010/main" w="152400">
                  <a:solidFill>
                    <a:srgbClr val="000000"/>
                  </a:solidFill>
                  <a:miter lim="800000"/>
                  <a:headEnd/>
                  <a:tailEnd/>
                </a14:hiddenLine>
              </a:ext>
            </a:extLst>
          </p:spPr>
          <p:txBody>
            <a:bodyPr/>
            <a:lstStyle>
              <a:lvl1pPr>
                <a:spcAft>
                  <a:spcPts val="600"/>
                </a:spcAft>
                <a:buClr>
                  <a:srgbClr val="000000"/>
                </a:buClr>
                <a:buFont typeface="Wingdings" panose="05000000000000000000" pitchFamily="2" charset="2"/>
                <a:buChar char="•"/>
                <a:defRPr sz="1300">
                  <a:solidFill>
                    <a:schemeClr val="tx1"/>
                  </a:solidFill>
                  <a:latin typeface="Georgia" panose="02040502050405020303" pitchFamily="18" charset="0"/>
                </a:defRPr>
              </a:lvl1pPr>
              <a:lvl2pPr marL="742950" indent="-285750">
                <a:spcAft>
                  <a:spcPts val="600"/>
                </a:spcAft>
                <a:buClr>
                  <a:srgbClr val="000000"/>
                </a:buClr>
                <a:buFont typeface="Times New Roman" panose="02020603050405020304" pitchFamily="18" charset="0"/>
                <a:buChar char="•"/>
                <a:defRPr sz="1300">
                  <a:solidFill>
                    <a:schemeClr val="tx1"/>
                  </a:solidFill>
                  <a:latin typeface="Georgia" panose="02040502050405020303" pitchFamily="18" charset="0"/>
                </a:defRPr>
              </a:lvl2pPr>
              <a:lvl3pPr marL="1143000" indent="-228600">
                <a:spcAft>
                  <a:spcPts val="600"/>
                </a:spcAft>
                <a:buClr>
                  <a:srgbClr val="000000"/>
                </a:buClr>
                <a:buFont typeface="Arial" panose="020B0604020202020204" pitchFamily="34" charset="0"/>
                <a:buChar char="-"/>
                <a:defRPr sz="1300">
                  <a:solidFill>
                    <a:schemeClr val="tx1"/>
                  </a:solidFill>
                  <a:latin typeface="Georgia" panose="02040502050405020303" pitchFamily="18" charset="0"/>
                </a:defRPr>
              </a:lvl3pPr>
              <a:lvl4pPr marL="1600200" indent="-228600">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4pPr>
              <a:lvl5pPr marL="2057400" indent="-228600">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5pPr>
              <a:lvl6pPr marL="25146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6pPr>
              <a:lvl7pPr marL="29718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7pPr>
              <a:lvl8pPr marL="34290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8pPr>
              <a:lvl9pPr marL="38862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9pPr>
            </a:lstStyle>
            <a:p>
              <a:pPr eaLnBrk="1" hangingPunct="1">
                <a:spcAft>
                  <a:spcPct val="0"/>
                </a:spcAft>
                <a:buClrTx/>
                <a:buFontTx/>
                <a:buNone/>
              </a:pPr>
              <a:endParaRPr lang="fr-FR" altLang="fr-FR" sz="971">
                <a:latin typeface="Arial" panose="020B0604020202020204" pitchFamily="34" charset="0"/>
              </a:endParaRPr>
            </a:p>
          </p:txBody>
        </p:sp>
        <p:sp>
          <p:nvSpPr>
            <p:cNvPr id="7" name="Oval 9">
              <a:extLst>
                <a:ext uri="{FF2B5EF4-FFF2-40B4-BE49-F238E27FC236}">
                  <a16:creationId xmlns:a16="http://schemas.microsoft.com/office/drawing/2014/main" id="{018F6082-FACE-AFFF-1DA9-E9D772D9282A}"/>
                </a:ext>
              </a:extLst>
            </p:cNvPr>
            <p:cNvSpPr>
              <a:spLocks noChangeArrowheads="1"/>
            </p:cNvSpPr>
            <p:nvPr/>
          </p:nvSpPr>
          <p:spPr bwMode="auto">
            <a:xfrm>
              <a:off x="2182" y="11688"/>
              <a:ext cx="1206" cy="1206"/>
            </a:xfrm>
            <a:prstGeom prst="ellipse">
              <a:avLst/>
            </a:prstGeom>
            <a:solidFill>
              <a:srgbClr val="808080"/>
            </a:solidFill>
            <a:ln>
              <a:noFill/>
            </a:ln>
            <a:extLst>
              <a:ext uri="{91240B29-F687-4F45-9708-019B960494DF}">
                <a14:hiddenLine xmlns:a14="http://schemas.microsoft.com/office/drawing/2010/main" w="38100" algn="ctr">
                  <a:solidFill>
                    <a:srgbClr val="000000"/>
                  </a:solidFill>
                  <a:round/>
                  <a:headEnd/>
                  <a:tailEnd/>
                </a14:hiddenLine>
              </a:ext>
            </a:extLst>
          </p:spPr>
          <p:txBody>
            <a:bodyPr/>
            <a:lstStyle>
              <a:lvl1pPr>
                <a:spcAft>
                  <a:spcPts val="600"/>
                </a:spcAft>
                <a:buClr>
                  <a:srgbClr val="000000"/>
                </a:buClr>
                <a:buFont typeface="Wingdings" panose="05000000000000000000" pitchFamily="2" charset="2"/>
                <a:buChar char="•"/>
                <a:defRPr sz="1300">
                  <a:solidFill>
                    <a:schemeClr val="tx1"/>
                  </a:solidFill>
                  <a:latin typeface="Georgia" panose="02040502050405020303" pitchFamily="18" charset="0"/>
                </a:defRPr>
              </a:lvl1pPr>
              <a:lvl2pPr marL="742950" indent="-285750">
                <a:spcAft>
                  <a:spcPts val="600"/>
                </a:spcAft>
                <a:buClr>
                  <a:srgbClr val="000000"/>
                </a:buClr>
                <a:buFont typeface="Times New Roman" panose="02020603050405020304" pitchFamily="18" charset="0"/>
                <a:buChar char="•"/>
                <a:defRPr sz="1300">
                  <a:solidFill>
                    <a:schemeClr val="tx1"/>
                  </a:solidFill>
                  <a:latin typeface="Georgia" panose="02040502050405020303" pitchFamily="18" charset="0"/>
                </a:defRPr>
              </a:lvl2pPr>
              <a:lvl3pPr marL="1143000" indent="-228600">
                <a:spcAft>
                  <a:spcPts val="600"/>
                </a:spcAft>
                <a:buClr>
                  <a:srgbClr val="000000"/>
                </a:buClr>
                <a:buFont typeface="Arial" panose="020B0604020202020204" pitchFamily="34" charset="0"/>
                <a:buChar char="-"/>
                <a:defRPr sz="1300">
                  <a:solidFill>
                    <a:schemeClr val="tx1"/>
                  </a:solidFill>
                  <a:latin typeface="Georgia" panose="02040502050405020303" pitchFamily="18" charset="0"/>
                </a:defRPr>
              </a:lvl3pPr>
              <a:lvl4pPr marL="1600200" indent="-228600">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4pPr>
              <a:lvl5pPr marL="2057400" indent="-228600">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5pPr>
              <a:lvl6pPr marL="25146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6pPr>
              <a:lvl7pPr marL="29718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7pPr>
              <a:lvl8pPr marL="34290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8pPr>
              <a:lvl9pPr marL="3886200" indent="-228600" defTabSz="1017588" eaLnBrk="0" fontAlgn="base" hangingPunct="0">
                <a:spcBef>
                  <a:spcPct val="0"/>
                </a:spcBef>
                <a:spcAft>
                  <a:spcPts val="600"/>
                </a:spcAft>
                <a:buClr>
                  <a:srgbClr val="000000"/>
                </a:buClr>
                <a:buFont typeface="Georgia" panose="02040502050405020303" pitchFamily="18" charset="0"/>
                <a:buChar char="›"/>
                <a:defRPr sz="1300">
                  <a:solidFill>
                    <a:schemeClr val="tx1"/>
                  </a:solidFill>
                  <a:latin typeface="Georgia" panose="02040502050405020303" pitchFamily="18" charset="0"/>
                </a:defRPr>
              </a:lvl9pPr>
            </a:lstStyle>
            <a:p>
              <a:pPr eaLnBrk="1" hangingPunct="1">
                <a:spcAft>
                  <a:spcPct val="0"/>
                </a:spcAft>
                <a:buClrTx/>
                <a:buFontTx/>
                <a:buNone/>
              </a:pPr>
              <a:endParaRPr lang="fr-FR" altLang="fr-FR" sz="971">
                <a:latin typeface="Arial" panose="020B0604020202020204" pitchFamily="34" charset="0"/>
              </a:endParaRPr>
            </a:p>
          </p:txBody>
        </p:sp>
        <p:sp>
          <p:nvSpPr>
            <p:cNvPr id="9" name="Freeform 10">
              <a:extLst>
                <a:ext uri="{FF2B5EF4-FFF2-40B4-BE49-F238E27FC236}">
                  <a16:creationId xmlns:a16="http://schemas.microsoft.com/office/drawing/2014/main" id="{5F87145F-6D66-D8BA-F369-1089D30E5B03}"/>
                </a:ext>
              </a:extLst>
            </p:cNvPr>
            <p:cNvSpPr>
              <a:spLocks/>
            </p:cNvSpPr>
            <p:nvPr/>
          </p:nvSpPr>
          <p:spPr bwMode="auto">
            <a:xfrm>
              <a:off x="2306" y="11919"/>
              <a:ext cx="823" cy="828"/>
            </a:xfrm>
            <a:custGeom>
              <a:avLst/>
              <a:gdLst>
                <a:gd name="T0" fmla="*/ 391 w 823"/>
                <a:gd name="T1" fmla="*/ 337 h 828"/>
                <a:gd name="T2" fmla="*/ 397 w 823"/>
                <a:gd name="T3" fmla="*/ 339 h 828"/>
                <a:gd name="T4" fmla="*/ 396 w 823"/>
                <a:gd name="T5" fmla="*/ 331 h 828"/>
                <a:gd name="T6" fmla="*/ 386 w 823"/>
                <a:gd name="T7" fmla="*/ 340 h 828"/>
                <a:gd name="T8" fmla="*/ 394 w 823"/>
                <a:gd name="T9" fmla="*/ 346 h 828"/>
                <a:gd name="T10" fmla="*/ 406 w 823"/>
                <a:gd name="T11" fmla="*/ 332 h 828"/>
                <a:gd name="T12" fmla="*/ 394 w 823"/>
                <a:gd name="T13" fmla="*/ 323 h 828"/>
                <a:gd name="T14" fmla="*/ 378 w 823"/>
                <a:gd name="T15" fmla="*/ 333 h 828"/>
                <a:gd name="T16" fmla="*/ 382 w 823"/>
                <a:gd name="T17" fmla="*/ 352 h 828"/>
                <a:gd name="T18" fmla="*/ 406 w 823"/>
                <a:gd name="T19" fmla="*/ 353 h 828"/>
                <a:gd name="T20" fmla="*/ 415 w 823"/>
                <a:gd name="T21" fmla="*/ 338 h 828"/>
                <a:gd name="T22" fmla="*/ 411 w 823"/>
                <a:gd name="T23" fmla="*/ 316 h 828"/>
                <a:gd name="T24" fmla="*/ 396 w 823"/>
                <a:gd name="T25" fmla="*/ 308 h 828"/>
                <a:gd name="T26" fmla="*/ 374 w 823"/>
                <a:gd name="T27" fmla="*/ 312 h 828"/>
                <a:gd name="T28" fmla="*/ 362 w 823"/>
                <a:gd name="T29" fmla="*/ 345 h 828"/>
                <a:gd name="T30" fmla="*/ 407 w 823"/>
                <a:gd name="T31" fmla="*/ 370 h 828"/>
                <a:gd name="T32" fmla="*/ 436 w 823"/>
                <a:gd name="T33" fmla="*/ 331 h 828"/>
                <a:gd name="T34" fmla="*/ 421 w 823"/>
                <a:gd name="T35" fmla="*/ 297 h 828"/>
                <a:gd name="T36" fmla="*/ 383 w 823"/>
                <a:gd name="T37" fmla="*/ 285 h 828"/>
                <a:gd name="T38" fmla="*/ 340 w 823"/>
                <a:gd name="T39" fmla="*/ 314 h 828"/>
                <a:gd name="T40" fmla="*/ 338 w 823"/>
                <a:gd name="T41" fmla="*/ 367 h 828"/>
                <a:gd name="T42" fmla="*/ 400 w 823"/>
                <a:gd name="T43" fmla="*/ 402 h 828"/>
                <a:gd name="T44" fmla="*/ 467 w 823"/>
                <a:gd name="T45" fmla="*/ 365 h 828"/>
                <a:gd name="T46" fmla="*/ 464 w 823"/>
                <a:gd name="T47" fmla="*/ 289 h 828"/>
                <a:gd name="T48" fmla="*/ 421 w 823"/>
                <a:gd name="T49" fmla="*/ 251 h 828"/>
                <a:gd name="T50" fmla="*/ 319 w 823"/>
                <a:gd name="T51" fmla="*/ 264 h 828"/>
                <a:gd name="T52" fmla="*/ 283 w 823"/>
                <a:gd name="T53" fmla="*/ 381 h 828"/>
                <a:gd name="T54" fmla="*/ 409 w 823"/>
                <a:gd name="T55" fmla="*/ 469 h 828"/>
                <a:gd name="T56" fmla="*/ 510 w 823"/>
                <a:gd name="T57" fmla="*/ 413 h 828"/>
                <a:gd name="T58" fmla="*/ 540 w 823"/>
                <a:gd name="T59" fmla="*/ 284 h 828"/>
                <a:gd name="T60" fmla="*/ 442 w 823"/>
                <a:gd name="T61" fmla="*/ 174 h 828"/>
                <a:gd name="T62" fmla="*/ 226 w 823"/>
                <a:gd name="T63" fmla="*/ 223 h 828"/>
                <a:gd name="T64" fmla="*/ 202 w 823"/>
                <a:gd name="T65" fmla="*/ 466 h 828"/>
                <a:gd name="T66" fmla="*/ 367 w 823"/>
                <a:gd name="T67" fmla="*/ 577 h 828"/>
                <a:gd name="T68" fmla="*/ 561 w 823"/>
                <a:gd name="T69" fmla="*/ 522 h 828"/>
                <a:gd name="T70" fmla="*/ 663 w 823"/>
                <a:gd name="T71" fmla="*/ 375 h 828"/>
                <a:gd name="T72" fmla="*/ 645 w 823"/>
                <a:gd name="T73" fmla="*/ 189 h 828"/>
                <a:gd name="T74" fmla="*/ 502 w 823"/>
                <a:gd name="T75" fmla="*/ 45 h 828"/>
                <a:gd name="T76" fmla="*/ 214 w 823"/>
                <a:gd name="T77" fmla="*/ 42 h 828"/>
                <a:gd name="T78" fmla="*/ 67 w 823"/>
                <a:gd name="T79" fmla="*/ 174 h 828"/>
                <a:gd name="T80" fmla="*/ 7 w 823"/>
                <a:gd name="T81" fmla="*/ 417 h 828"/>
                <a:gd name="T82" fmla="*/ 148 w 823"/>
                <a:gd name="T83" fmla="*/ 720 h 828"/>
                <a:gd name="T84" fmla="*/ 466 w 823"/>
                <a:gd name="T85" fmla="*/ 822 h 828"/>
                <a:gd name="T86" fmla="*/ 823 w 823"/>
                <a:gd name="T87" fmla="*/ 690 h 828"/>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823"/>
                <a:gd name="T133" fmla="*/ 0 h 828"/>
                <a:gd name="T134" fmla="*/ 823 w 823"/>
                <a:gd name="T135" fmla="*/ 828 h 828"/>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823" h="828">
                  <a:moveTo>
                    <a:pt x="391" y="337"/>
                  </a:moveTo>
                  <a:cubicBezTo>
                    <a:pt x="391" y="337"/>
                    <a:pt x="397" y="340"/>
                    <a:pt x="397" y="339"/>
                  </a:cubicBezTo>
                  <a:cubicBezTo>
                    <a:pt x="399" y="337"/>
                    <a:pt x="397" y="331"/>
                    <a:pt x="396" y="331"/>
                  </a:cubicBezTo>
                  <a:cubicBezTo>
                    <a:pt x="394" y="331"/>
                    <a:pt x="386" y="334"/>
                    <a:pt x="386" y="340"/>
                  </a:cubicBezTo>
                  <a:cubicBezTo>
                    <a:pt x="387" y="346"/>
                    <a:pt x="390" y="346"/>
                    <a:pt x="394" y="346"/>
                  </a:cubicBezTo>
                  <a:cubicBezTo>
                    <a:pt x="400" y="345"/>
                    <a:pt x="407" y="340"/>
                    <a:pt x="406" y="332"/>
                  </a:cubicBezTo>
                  <a:cubicBezTo>
                    <a:pt x="406" y="325"/>
                    <a:pt x="399" y="323"/>
                    <a:pt x="394" y="323"/>
                  </a:cubicBezTo>
                  <a:cubicBezTo>
                    <a:pt x="389" y="323"/>
                    <a:pt x="380" y="328"/>
                    <a:pt x="378" y="333"/>
                  </a:cubicBezTo>
                  <a:cubicBezTo>
                    <a:pt x="376" y="337"/>
                    <a:pt x="377" y="346"/>
                    <a:pt x="382" y="352"/>
                  </a:cubicBezTo>
                  <a:cubicBezTo>
                    <a:pt x="389" y="359"/>
                    <a:pt x="400" y="356"/>
                    <a:pt x="406" y="353"/>
                  </a:cubicBezTo>
                  <a:cubicBezTo>
                    <a:pt x="411" y="350"/>
                    <a:pt x="414" y="344"/>
                    <a:pt x="415" y="338"/>
                  </a:cubicBezTo>
                  <a:cubicBezTo>
                    <a:pt x="417" y="331"/>
                    <a:pt x="415" y="321"/>
                    <a:pt x="411" y="316"/>
                  </a:cubicBezTo>
                  <a:cubicBezTo>
                    <a:pt x="408" y="312"/>
                    <a:pt x="402" y="308"/>
                    <a:pt x="396" y="308"/>
                  </a:cubicBezTo>
                  <a:cubicBezTo>
                    <a:pt x="390" y="308"/>
                    <a:pt x="384" y="306"/>
                    <a:pt x="374" y="312"/>
                  </a:cubicBezTo>
                  <a:cubicBezTo>
                    <a:pt x="364" y="319"/>
                    <a:pt x="359" y="333"/>
                    <a:pt x="362" y="345"/>
                  </a:cubicBezTo>
                  <a:cubicBezTo>
                    <a:pt x="364" y="356"/>
                    <a:pt x="382" y="379"/>
                    <a:pt x="407" y="370"/>
                  </a:cubicBezTo>
                  <a:cubicBezTo>
                    <a:pt x="432" y="360"/>
                    <a:pt x="434" y="342"/>
                    <a:pt x="436" y="331"/>
                  </a:cubicBezTo>
                  <a:cubicBezTo>
                    <a:pt x="436" y="321"/>
                    <a:pt x="432" y="306"/>
                    <a:pt x="421" y="297"/>
                  </a:cubicBezTo>
                  <a:cubicBezTo>
                    <a:pt x="410" y="287"/>
                    <a:pt x="395" y="284"/>
                    <a:pt x="383" y="285"/>
                  </a:cubicBezTo>
                  <a:cubicBezTo>
                    <a:pt x="365" y="286"/>
                    <a:pt x="349" y="299"/>
                    <a:pt x="340" y="314"/>
                  </a:cubicBezTo>
                  <a:cubicBezTo>
                    <a:pt x="331" y="329"/>
                    <a:pt x="331" y="350"/>
                    <a:pt x="338" y="367"/>
                  </a:cubicBezTo>
                  <a:cubicBezTo>
                    <a:pt x="347" y="383"/>
                    <a:pt x="370" y="401"/>
                    <a:pt x="400" y="402"/>
                  </a:cubicBezTo>
                  <a:cubicBezTo>
                    <a:pt x="429" y="402"/>
                    <a:pt x="454" y="389"/>
                    <a:pt x="467" y="365"/>
                  </a:cubicBezTo>
                  <a:cubicBezTo>
                    <a:pt x="479" y="341"/>
                    <a:pt x="474" y="306"/>
                    <a:pt x="464" y="289"/>
                  </a:cubicBezTo>
                  <a:cubicBezTo>
                    <a:pt x="455" y="272"/>
                    <a:pt x="438" y="259"/>
                    <a:pt x="421" y="251"/>
                  </a:cubicBezTo>
                  <a:cubicBezTo>
                    <a:pt x="405" y="243"/>
                    <a:pt x="355" y="231"/>
                    <a:pt x="319" y="264"/>
                  </a:cubicBezTo>
                  <a:cubicBezTo>
                    <a:pt x="283" y="297"/>
                    <a:pt x="268" y="333"/>
                    <a:pt x="283" y="381"/>
                  </a:cubicBezTo>
                  <a:cubicBezTo>
                    <a:pt x="298" y="429"/>
                    <a:pt x="355" y="475"/>
                    <a:pt x="409" y="469"/>
                  </a:cubicBezTo>
                  <a:cubicBezTo>
                    <a:pt x="463" y="463"/>
                    <a:pt x="487" y="442"/>
                    <a:pt x="510" y="413"/>
                  </a:cubicBezTo>
                  <a:cubicBezTo>
                    <a:pt x="533" y="385"/>
                    <a:pt x="551" y="331"/>
                    <a:pt x="540" y="284"/>
                  </a:cubicBezTo>
                  <a:cubicBezTo>
                    <a:pt x="529" y="237"/>
                    <a:pt x="506" y="201"/>
                    <a:pt x="442" y="174"/>
                  </a:cubicBezTo>
                  <a:cubicBezTo>
                    <a:pt x="378" y="145"/>
                    <a:pt x="285" y="165"/>
                    <a:pt x="226" y="223"/>
                  </a:cubicBezTo>
                  <a:cubicBezTo>
                    <a:pt x="167" y="282"/>
                    <a:pt x="169" y="409"/>
                    <a:pt x="202" y="466"/>
                  </a:cubicBezTo>
                  <a:cubicBezTo>
                    <a:pt x="235" y="523"/>
                    <a:pt x="285" y="560"/>
                    <a:pt x="367" y="577"/>
                  </a:cubicBezTo>
                  <a:cubicBezTo>
                    <a:pt x="449" y="593"/>
                    <a:pt x="506" y="557"/>
                    <a:pt x="561" y="522"/>
                  </a:cubicBezTo>
                  <a:cubicBezTo>
                    <a:pt x="615" y="486"/>
                    <a:pt x="653" y="418"/>
                    <a:pt x="663" y="375"/>
                  </a:cubicBezTo>
                  <a:cubicBezTo>
                    <a:pt x="678" y="332"/>
                    <a:pt x="670" y="238"/>
                    <a:pt x="645" y="189"/>
                  </a:cubicBezTo>
                  <a:cubicBezTo>
                    <a:pt x="620" y="138"/>
                    <a:pt x="587" y="86"/>
                    <a:pt x="502" y="45"/>
                  </a:cubicBezTo>
                  <a:cubicBezTo>
                    <a:pt x="420" y="4"/>
                    <a:pt x="295" y="0"/>
                    <a:pt x="214" y="42"/>
                  </a:cubicBezTo>
                  <a:cubicBezTo>
                    <a:pt x="133" y="84"/>
                    <a:pt x="110" y="109"/>
                    <a:pt x="67" y="174"/>
                  </a:cubicBezTo>
                  <a:cubicBezTo>
                    <a:pt x="24" y="239"/>
                    <a:pt x="0" y="330"/>
                    <a:pt x="7" y="417"/>
                  </a:cubicBezTo>
                  <a:cubicBezTo>
                    <a:pt x="7" y="504"/>
                    <a:pt x="58" y="645"/>
                    <a:pt x="148" y="720"/>
                  </a:cubicBezTo>
                  <a:cubicBezTo>
                    <a:pt x="238" y="795"/>
                    <a:pt x="325" y="828"/>
                    <a:pt x="466" y="822"/>
                  </a:cubicBezTo>
                  <a:cubicBezTo>
                    <a:pt x="607" y="816"/>
                    <a:pt x="787" y="729"/>
                    <a:pt x="823" y="690"/>
                  </a:cubicBezTo>
                </a:path>
              </a:pathLst>
            </a:custGeom>
            <a:noFill/>
            <a:ln w="22225">
              <a:solidFill>
                <a:srgbClr val="FFFFFF"/>
              </a:solidFill>
              <a:round/>
              <a:headEnd/>
              <a:tailEnd/>
            </a:ln>
            <a:extLst>
              <a:ext uri="{909E8E84-426E-40DD-AFC4-6F175D3DCCD1}">
                <a14:hiddenFill xmlns:a14="http://schemas.microsoft.com/office/drawing/2010/main">
                  <a:solidFill>
                    <a:srgbClr val="FFFFFF"/>
                  </a:solidFill>
                </a14:hiddenFill>
              </a:ext>
            </a:extLst>
          </p:spPr>
          <p:txBody>
            <a:bodyPr/>
            <a:lstStyle/>
            <a:p>
              <a:endParaRPr lang="fr-FR"/>
            </a:p>
          </p:txBody>
        </p:sp>
        <p:sp>
          <p:nvSpPr>
            <p:cNvPr id="10" name="Freeform 11">
              <a:extLst>
                <a:ext uri="{FF2B5EF4-FFF2-40B4-BE49-F238E27FC236}">
                  <a16:creationId xmlns:a16="http://schemas.microsoft.com/office/drawing/2014/main" id="{D0185D12-F63B-ED4C-BB46-CAD5780BCDA8}"/>
                </a:ext>
              </a:extLst>
            </p:cNvPr>
            <p:cNvSpPr>
              <a:spLocks/>
            </p:cNvSpPr>
            <p:nvPr/>
          </p:nvSpPr>
          <p:spPr bwMode="auto">
            <a:xfrm rot="-5400000">
              <a:off x="2449" y="11973"/>
              <a:ext cx="1106" cy="617"/>
            </a:xfrm>
            <a:custGeom>
              <a:avLst/>
              <a:gdLst>
                <a:gd name="T0" fmla="*/ 0 w 1536"/>
                <a:gd name="T1" fmla="*/ 2 h 793"/>
                <a:gd name="T2" fmla="*/ 1 w 1536"/>
                <a:gd name="T3" fmla="*/ 2 h 793"/>
                <a:gd name="T4" fmla="*/ 1 w 1536"/>
                <a:gd name="T5" fmla="*/ 2 h 793"/>
                <a:gd name="T6" fmla="*/ 1 w 1536"/>
                <a:gd name="T7" fmla="*/ 2 h 793"/>
                <a:gd name="T8" fmla="*/ 1 w 1536"/>
                <a:gd name="T9" fmla="*/ 2 h 793"/>
                <a:gd name="T10" fmla="*/ 1 w 1536"/>
                <a:gd name="T11" fmla="*/ 2 h 793"/>
                <a:gd name="T12" fmla="*/ 0 w 1536"/>
                <a:gd name="T13" fmla="*/ 2 h 793"/>
                <a:gd name="T14" fmla="*/ 0 60000 65536"/>
                <a:gd name="T15" fmla="*/ 0 60000 65536"/>
                <a:gd name="T16" fmla="*/ 0 60000 65536"/>
                <a:gd name="T17" fmla="*/ 0 60000 65536"/>
                <a:gd name="T18" fmla="*/ 0 60000 65536"/>
                <a:gd name="T19" fmla="*/ 0 60000 65536"/>
                <a:gd name="T20" fmla="*/ 0 60000 65536"/>
                <a:gd name="T21" fmla="*/ 0 w 1536"/>
                <a:gd name="T22" fmla="*/ 0 h 793"/>
                <a:gd name="T23" fmla="*/ 1536 w 1536"/>
                <a:gd name="T24" fmla="*/ 793 h 793"/>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36" h="793">
                  <a:moveTo>
                    <a:pt x="0" y="4"/>
                  </a:moveTo>
                  <a:cubicBezTo>
                    <a:pt x="81" y="3"/>
                    <a:pt x="159" y="0"/>
                    <a:pt x="267" y="4"/>
                  </a:cubicBezTo>
                  <a:cubicBezTo>
                    <a:pt x="423" y="202"/>
                    <a:pt x="590" y="271"/>
                    <a:pt x="771" y="271"/>
                  </a:cubicBezTo>
                  <a:cubicBezTo>
                    <a:pt x="952" y="271"/>
                    <a:pt x="1146" y="194"/>
                    <a:pt x="1293" y="2"/>
                  </a:cubicBezTo>
                  <a:cubicBezTo>
                    <a:pt x="1393" y="2"/>
                    <a:pt x="1536" y="3"/>
                    <a:pt x="1530" y="4"/>
                  </a:cubicBezTo>
                  <a:cubicBezTo>
                    <a:pt x="1441" y="129"/>
                    <a:pt x="1140" y="609"/>
                    <a:pt x="780" y="793"/>
                  </a:cubicBezTo>
                  <a:cubicBezTo>
                    <a:pt x="417" y="612"/>
                    <a:pt x="27" y="45"/>
                    <a:pt x="0" y="4"/>
                  </a:cubicBezTo>
                  <a:close/>
                </a:path>
              </a:pathLst>
            </a:custGeom>
            <a:solidFill>
              <a:srgbClr val="0070C0"/>
            </a:solidFill>
            <a:ln>
              <a:noFill/>
            </a:ln>
            <a:extLst>
              <a:ext uri="{91240B29-F687-4F45-9708-019B960494DF}">
                <a14:hiddenLine xmlns:a14="http://schemas.microsoft.com/office/drawing/2010/main" w="3175">
                  <a:solidFill>
                    <a:srgbClr val="000000"/>
                  </a:solidFill>
                  <a:round/>
                  <a:headEnd/>
                  <a:tailEnd/>
                </a14:hiddenLine>
              </a:ext>
            </a:extLst>
          </p:spPr>
          <p:txBody>
            <a:bodyPr/>
            <a:lstStyle/>
            <a:p>
              <a:endParaRPr lang="fr-FR"/>
            </a:p>
          </p:txBody>
        </p:sp>
      </p:grpSp>
      <p:sp>
        <p:nvSpPr>
          <p:cNvPr id="23" name="ZoneTexte 22">
            <a:extLst>
              <a:ext uri="{FF2B5EF4-FFF2-40B4-BE49-F238E27FC236}">
                <a16:creationId xmlns:a16="http://schemas.microsoft.com/office/drawing/2014/main" id="{DEEF548F-C8C8-6FCD-87D2-2739F7768F7B}"/>
              </a:ext>
            </a:extLst>
          </p:cNvPr>
          <p:cNvSpPr txBox="1"/>
          <p:nvPr/>
        </p:nvSpPr>
        <p:spPr>
          <a:xfrm>
            <a:off x="4636763" y="1809120"/>
            <a:ext cx="3699964" cy="4416594"/>
          </a:xfrm>
          <a:prstGeom prst="rect">
            <a:avLst/>
          </a:prstGeom>
          <a:solidFill>
            <a:schemeClr val="bg1"/>
          </a:solidFill>
        </p:spPr>
        <p:txBody>
          <a:bodyPr wrap="square" rtlCol="0">
            <a:spAutoFit/>
          </a:bodyPr>
          <a:lstStyle/>
          <a:p>
            <a:pPr marL="914400" indent="-914400">
              <a:spcBef>
                <a:spcPts val="600"/>
              </a:spcBef>
              <a:buAutoNum type="arabicPlain"/>
            </a:pPr>
            <a:endParaRPr lang="fr-FR" sz="4000" dirty="0">
              <a:solidFill>
                <a:schemeClr val="accent2">
                  <a:lumMod val="75000"/>
                </a:schemeClr>
              </a:solidFill>
              <a:latin typeface="Bahnschrift SemiLight SemiConde" panose="020B0502040204020203" pitchFamily="34" charset="0"/>
            </a:endParaRPr>
          </a:p>
          <a:p>
            <a:pPr marL="914400" indent="-914400">
              <a:spcBef>
                <a:spcPts val="600"/>
              </a:spcBef>
              <a:buAutoNum type="arabicPlain"/>
            </a:pPr>
            <a:endParaRPr lang="fr-FR" sz="4000" dirty="0">
              <a:solidFill>
                <a:schemeClr val="accent2">
                  <a:lumMod val="75000"/>
                </a:schemeClr>
              </a:solidFill>
              <a:latin typeface="Bahnschrift SemiLight SemiConde" panose="020B0502040204020203" pitchFamily="34" charset="0"/>
            </a:endParaRPr>
          </a:p>
          <a:p>
            <a:pPr>
              <a:spcBef>
                <a:spcPts val="600"/>
              </a:spcBef>
            </a:pPr>
            <a:r>
              <a:rPr lang="fr-FR" sz="4400" dirty="0">
                <a:solidFill>
                  <a:schemeClr val="accent2">
                    <a:lumMod val="75000"/>
                  </a:schemeClr>
                </a:solidFill>
                <a:latin typeface="Bahnschrift SemiLight SemiConde" panose="020B0502040204020203" pitchFamily="34" charset="0"/>
              </a:rPr>
              <a:t>Chiffres clés</a:t>
            </a:r>
          </a:p>
          <a:p>
            <a:pPr>
              <a:spcBef>
                <a:spcPts val="600"/>
              </a:spcBef>
            </a:pPr>
            <a:endParaRPr lang="fr-FR" sz="4400" dirty="0">
              <a:solidFill>
                <a:schemeClr val="accent2">
                  <a:lumMod val="75000"/>
                </a:schemeClr>
              </a:solidFill>
              <a:latin typeface="Bahnschrift SemiLight SemiConde" panose="020B0502040204020203" pitchFamily="34" charset="0"/>
            </a:endParaRPr>
          </a:p>
          <a:p>
            <a:pPr>
              <a:spcBef>
                <a:spcPts val="600"/>
              </a:spcBef>
            </a:pPr>
            <a:endParaRPr lang="fr-FR" sz="4400" dirty="0">
              <a:solidFill>
                <a:schemeClr val="accent2">
                  <a:lumMod val="75000"/>
                </a:schemeClr>
              </a:solidFill>
              <a:latin typeface="Bahnschrift SemiLight SemiConde" panose="020B0502040204020203" pitchFamily="34" charset="0"/>
            </a:endParaRPr>
          </a:p>
          <a:p>
            <a:pPr>
              <a:spcBef>
                <a:spcPts val="600"/>
              </a:spcBef>
            </a:pPr>
            <a:endParaRPr lang="fr-FR" sz="4400" dirty="0">
              <a:solidFill>
                <a:schemeClr val="accent2">
                  <a:lumMod val="75000"/>
                </a:schemeClr>
              </a:solidFill>
              <a:latin typeface="Bahnschrift SemiLight SemiConde" panose="020B0502040204020203" pitchFamily="34" charset="0"/>
            </a:endParaRPr>
          </a:p>
        </p:txBody>
      </p:sp>
      <p:sp>
        <p:nvSpPr>
          <p:cNvPr id="6" name="ZoneTexte 5">
            <a:extLst>
              <a:ext uri="{FF2B5EF4-FFF2-40B4-BE49-F238E27FC236}">
                <a16:creationId xmlns:a16="http://schemas.microsoft.com/office/drawing/2014/main" id="{E9D4C8C0-E5AB-07D7-0F58-3036A0DA42F3}"/>
              </a:ext>
            </a:extLst>
          </p:cNvPr>
          <p:cNvSpPr txBox="1"/>
          <p:nvPr/>
        </p:nvSpPr>
        <p:spPr>
          <a:xfrm>
            <a:off x="3373516" y="1450593"/>
            <a:ext cx="6108568" cy="840230"/>
          </a:xfrm>
          <a:prstGeom prst="rect">
            <a:avLst/>
          </a:prstGeom>
          <a:noFill/>
        </p:spPr>
        <p:txBody>
          <a:bodyPr wrap="square">
            <a:spAutoFit/>
          </a:bodyPr>
          <a:lstStyle/>
          <a:p>
            <a:pPr marL="0" marR="0" lvl="0" indent="0" algn="l" defTabSz="914400" rtl="0" eaLnBrk="0" fontAlgn="base" latinLnBrk="0" hangingPunct="0">
              <a:lnSpc>
                <a:spcPct val="90000"/>
              </a:lnSpc>
              <a:spcBef>
                <a:spcPct val="0"/>
              </a:spcBef>
              <a:spcAft>
                <a:spcPct val="0"/>
              </a:spcAft>
              <a:buClrTx/>
              <a:buSzTx/>
              <a:buFontTx/>
              <a:buNone/>
              <a:tabLst/>
              <a:defRPr/>
            </a:pPr>
            <a:r>
              <a:rPr lang="en-US" sz="5400" b="1" kern="0" dirty="0">
                <a:solidFill>
                  <a:schemeClr val="accent2">
                    <a:lumMod val="75000"/>
                  </a:schemeClr>
                </a:solidFill>
                <a:latin typeface="Bahnschrift SemiBold SemiConden" panose="020B0502040204020203" pitchFamily="34" charset="0"/>
                <a:ea typeface="+mj-ea"/>
                <a:cs typeface="+mj-cs"/>
              </a:rPr>
              <a:t>PARTIE 2</a:t>
            </a:r>
            <a:endParaRPr kumimoji="0" lang="en-US" sz="5400" b="1" i="0" u="none" strike="noStrike" kern="0" cap="none" spc="0" normalizeH="0" baseline="0" noProof="1">
              <a:ln>
                <a:noFill/>
              </a:ln>
              <a:solidFill>
                <a:schemeClr val="accent2">
                  <a:lumMod val="75000"/>
                </a:schemeClr>
              </a:solidFill>
              <a:effectLst/>
              <a:uLnTx/>
              <a:uFillTx/>
              <a:latin typeface="Bahnschrift SemiBold SemiConden" panose="020B0502040204020203" pitchFamily="34" charset="0"/>
              <a:ea typeface="+mj-ea"/>
              <a:cs typeface="+mj-cs"/>
            </a:endParaRPr>
          </a:p>
        </p:txBody>
      </p:sp>
      <p:sp>
        <p:nvSpPr>
          <p:cNvPr id="14" name="Espace réservé du numéro de diapositive 10">
            <a:extLst>
              <a:ext uri="{FF2B5EF4-FFF2-40B4-BE49-F238E27FC236}">
                <a16:creationId xmlns:a16="http://schemas.microsoft.com/office/drawing/2014/main" id="{6504DBCC-15E7-96A0-2B61-DA965073E92B}"/>
              </a:ext>
            </a:extLst>
          </p:cNvPr>
          <p:cNvSpPr>
            <a:spLocks noGrp="1"/>
          </p:cNvSpPr>
          <p:nvPr>
            <p:ph type="sldNum" sz="quarter" idx="12"/>
          </p:nvPr>
        </p:nvSpPr>
        <p:spPr>
          <a:xfrm>
            <a:off x="11397973" y="6424150"/>
            <a:ext cx="683339" cy="365125"/>
          </a:xfrm>
        </p:spPr>
        <p:txBody>
          <a:bodyPr/>
          <a:lstStyle/>
          <a:p>
            <a:fld id="{395FFE17-1C7A-4C87-ACFA-94F5666BC176}" type="slidenum">
              <a:rPr lang="fr-FR" sz="1200" b="1" smtClean="0">
                <a:solidFill>
                  <a:schemeClr val="bg1"/>
                </a:solidFill>
              </a:rPr>
              <a:t>7</a:t>
            </a:fld>
            <a:endParaRPr lang="fr-FR" sz="1200" b="1">
              <a:solidFill>
                <a:schemeClr val="bg1"/>
              </a:solidFill>
            </a:endParaRPr>
          </a:p>
        </p:txBody>
      </p:sp>
    </p:spTree>
    <p:extLst>
      <p:ext uri="{BB962C8B-B14F-4D97-AF65-F5344CB8AC3E}">
        <p14:creationId xmlns:p14="http://schemas.microsoft.com/office/powerpoint/2010/main" val="38843767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3C25004-35F3-4942-1F2A-48BDA831770F}"/>
              </a:ext>
            </a:extLst>
          </p:cNvPr>
          <p:cNvSpPr>
            <a:spLocks noGrp="1"/>
          </p:cNvSpPr>
          <p:nvPr>
            <p:ph type="title"/>
          </p:nvPr>
        </p:nvSpPr>
        <p:spPr>
          <a:xfrm>
            <a:off x="1150286" y="501594"/>
            <a:ext cx="4790364" cy="1668424"/>
          </a:xfrm>
        </p:spPr>
        <p:txBody>
          <a:bodyPr vert="horz" lIns="91440" tIns="45720" rIns="91440" bIns="45720" rtlCol="0" anchor="b">
            <a:normAutofit/>
          </a:bodyPr>
          <a:lstStyle/>
          <a:p>
            <a:br>
              <a:rPr lang="fr-FR" sz="1600" dirty="0">
                <a:effectLst/>
              </a:rPr>
            </a:br>
            <a:endParaRPr lang="en-US" sz="4000" kern="1200" dirty="0">
              <a:latin typeface="+mj-lt"/>
              <a:ea typeface="+mj-ea"/>
              <a:cs typeface="+mj-cs"/>
            </a:endParaRPr>
          </a:p>
        </p:txBody>
      </p:sp>
      <p:sp>
        <p:nvSpPr>
          <p:cNvPr id="21" name="ZoneTexte 20">
            <a:extLst>
              <a:ext uri="{FF2B5EF4-FFF2-40B4-BE49-F238E27FC236}">
                <a16:creationId xmlns:a16="http://schemas.microsoft.com/office/drawing/2014/main" id="{C2C37495-405E-8A27-DBA8-26020ADE483C}"/>
              </a:ext>
            </a:extLst>
          </p:cNvPr>
          <p:cNvSpPr txBox="1"/>
          <p:nvPr/>
        </p:nvSpPr>
        <p:spPr>
          <a:xfrm>
            <a:off x="976705" y="475090"/>
            <a:ext cx="7342347" cy="339460"/>
          </a:xfrm>
          <a:prstGeom prst="rect">
            <a:avLst/>
          </a:prstGeom>
        </p:spPr>
        <p:txBody>
          <a:bodyPr lIns="80663" tIns="40332" rIns="80663" bIns="40332"/>
          <a:lstStyle>
            <a:defPPr>
              <a:defRPr lang="en-US"/>
            </a:defPPr>
            <a:lvl1pPr defTabSz="1018586" fontAlgn="auto">
              <a:spcAft>
                <a:spcPts val="0"/>
              </a:spcAft>
              <a:defRPr sz="1900" b="1" i="1">
                <a:solidFill>
                  <a:schemeClr val="accent1"/>
                </a:solidFill>
                <a:latin typeface="+mj-lt"/>
                <a:ea typeface="+mj-ea"/>
                <a:cs typeface="Arial" pitchFamily="34" charset="0"/>
              </a:defRPr>
            </a:lvl1pPr>
          </a:lstStyle>
          <a:p>
            <a:pPr defTabSz="899010">
              <a:defRPr/>
            </a:pPr>
            <a:r>
              <a:rPr lang="fr-FR" sz="2400" i="0" dirty="0">
                <a:solidFill>
                  <a:schemeClr val="accent2">
                    <a:lumMod val="75000"/>
                  </a:schemeClr>
                </a:solidFill>
                <a:latin typeface="Bahnschrift SemiLight SemiConde" panose="020B0502040204020203" pitchFamily="34" charset="0"/>
              </a:rPr>
              <a:t>Les chiffres clés </a:t>
            </a:r>
          </a:p>
          <a:p>
            <a:pPr defTabSz="899010">
              <a:defRPr/>
            </a:pPr>
            <a:r>
              <a:rPr lang="fr-FR" sz="2000" i="0" dirty="0">
                <a:solidFill>
                  <a:schemeClr val="accent2">
                    <a:lumMod val="75000"/>
                  </a:schemeClr>
                </a:solidFill>
                <a:latin typeface="Bahnschrift SemiLight SemiConde" panose="020B0502040204020203" pitchFamily="34" charset="0"/>
              </a:rPr>
              <a:t>Comparatif des comptes de résultats 2023/2024 avec les précédents</a:t>
            </a:r>
          </a:p>
        </p:txBody>
      </p:sp>
      <p:pic>
        <p:nvPicPr>
          <p:cNvPr id="28" name="Espace réservé du contenu 26">
            <a:extLst>
              <a:ext uri="{FF2B5EF4-FFF2-40B4-BE49-F238E27FC236}">
                <a16:creationId xmlns:a16="http://schemas.microsoft.com/office/drawing/2014/main" id="{A7E0BAD5-81BF-070F-ED9F-3A1337ED4F7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10992008">
            <a:off x="394074" y="347039"/>
            <a:ext cx="689325" cy="874517"/>
          </a:xfrm>
          <a:prstGeom prst="rect">
            <a:avLst/>
          </a:prstGeom>
        </p:spPr>
      </p:pic>
      <p:sp>
        <p:nvSpPr>
          <p:cNvPr id="7" name="ZoneTexte 6">
            <a:extLst>
              <a:ext uri="{FF2B5EF4-FFF2-40B4-BE49-F238E27FC236}">
                <a16:creationId xmlns:a16="http://schemas.microsoft.com/office/drawing/2014/main" id="{72EE4FC2-F197-3E4F-84CC-B6B8CA8CF6E3}"/>
              </a:ext>
            </a:extLst>
          </p:cNvPr>
          <p:cNvSpPr txBox="1"/>
          <p:nvPr/>
        </p:nvSpPr>
        <p:spPr>
          <a:xfrm>
            <a:off x="1169480" y="4944719"/>
            <a:ext cx="8611688" cy="1692771"/>
          </a:xfrm>
          <a:prstGeom prst="rect">
            <a:avLst/>
          </a:prstGeom>
          <a:noFill/>
        </p:spPr>
        <p:txBody>
          <a:bodyPr wrap="square">
            <a:spAutoFit/>
          </a:bodyPr>
          <a:lstStyle/>
          <a:p>
            <a:pPr algn="just"/>
            <a:r>
              <a:rPr lang="fr-FR" sz="1400" b="1" dirty="0">
                <a:solidFill>
                  <a:srgbClr val="46A5E0"/>
                </a:solidFill>
                <a:ea typeface="+mj-ea"/>
                <a:cs typeface="+mj-cs"/>
              </a:rPr>
              <a:t>La situation financière</a:t>
            </a:r>
          </a:p>
          <a:p>
            <a:pPr algn="just"/>
            <a:endParaRPr lang="fr-FR" sz="1200" dirty="0">
              <a:cs typeface="Arial" pitchFamily="34" charset="0"/>
            </a:endParaRPr>
          </a:p>
          <a:p>
            <a:pPr algn="just"/>
            <a:r>
              <a:rPr lang="fr-FR" sz="1200" dirty="0">
                <a:cs typeface="Arial" pitchFamily="34" charset="0"/>
              </a:rPr>
              <a:t>Le résultat de l’exercice est à nouveau déficitaire en 2023/2024.</a:t>
            </a:r>
          </a:p>
          <a:p>
            <a:pPr algn="just"/>
            <a:r>
              <a:rPr lang="fr-FR" sz="1200" dirty="0">
                <a:cs typeface="Arial" pitchFamily="34" charset="0"/>
              </a:rPr>
              <a:t>Le niveau des fonds associatifs permet, pour l’instant, de faire le relai de trésorerie dans l’attente de l’encaissement des subventions. </a:t>
            </a:r>
          </a:p>
          <a:p>
            <a:pPr algn="just"/>
            <a:endParaRPr lang="fr-FR" sz="1400" dirty="0">
              <a:cs typeface="Arial" pitchFamily="34" charset="0"/>
            </a:endParaRPr>
          </a:p>
          <a:p>
            <a:pPr algn="just"/>
            <a:r>
              <a:rPr lang="fr-FR" sz="1400" b="1" dirty="0">
                <a:solidFill>
                  <a:srgbClr val="C00000"/>
                </a:solidFill>
                <a:cs typeface="Arial" pitchFamily="34" charset="0"/>
              </a:rPr>
              <a:t>Toutefois, l’association ne pourra plus assumer des pertes de cet ordre au cours des prochains exercices.</a:t>
            </a:r>
          </a:p>
        </p:txBody>
      </p:sp>
      <p:sp>
        <p:nvSpPr>
          <p:cNvPr id="9" name="Espace réservé du numéro de diapositive 10">
            <a:extLst>
              <a:ext uri="{FF2B5EF4-FFF2-40B4-BE49-F238E27FC236}">
                <a16:creationId xmlns:a16="http://schemas.microsoft.com/office/drawing/2014/main" id="{7ACFEC36-0861-2850-6FEB-F433A74E6A45}"/>
              </a:ext>
            </a:extLst>
          </p:cNvPr>
          <p:cNvSpPr>
            <a:spLocks noGrp="1"/>
          </p:cNvSpPr>
          <p:nvPr>
            <p:ph type="sldNum" sz="quarter" idx="12"/>
          </p:nvPr>
        </p:nvSpPr>
        <p:spPr>
          <a:xfrm>
            <a:off x="11397973" y="6424150"/>
            <a:ext cx="683339" cy="365125"/>
          </a:xfrm>
        </p:spPr>
        <p:txBody>
          <a:bodyPr/>
          <a:lstStyle/>
          <a:p>
            <a:fld id="{395FFE17-1C7A-4C87-ACFA-94F5666BC176}" type="slidenum">
              <a:rPr lang="fr-FR" sz="1200" b="1" smtClean="0">
                <a:solidFill>
                  <a:srgbClr val="2B79B3"/>
                </a:solidFill>
              </a:rPr>
              <a:t>8</a:t>
            </a:fld>
            <a:endParaRPr lang="fr-FR" sz="1200" b="1">
              <a:solidFill>
                <a:srgbClr val="2B79B3"/>
              </a:solidFill>
            </a:endParaRPr>
          </a:p>
        </p:txBody>
      </p:sp>
      <p:sp>
        <p:nvSpPr>
          <p:cNvPr id="3" name="Bulle narrative : rectangle 2">
            <a:extLst>
              <a:ext uri="{FF2B5EF4-FFF2-40B4-BE49-F238E27FC236}">
                <a16:creationId xmlns:a16="http://schemas.microsoft.com/office/drawing/2014/main" id="{14825820-2500-2955-FDFA-71F2D02F8A6E}"/>
              </a:ext>
            </a:extLst>
          </p:cNvPr>
          <p:cNvSpPr/>
          <p:nvPr/>
        </p:nvSpPr>
        <p:spPr>
          <a:xfrm>
            <a:off x="1517276" y="1383960"/>
            <a:ext cx="965236" cy="515999"/>
          </a:xfrm>
          <a:prstGeom prst="wedgeRectCallout">
            <a:avLst>
              <a:gd name="adj1" fmla="val 66810"/>
              <a:gd name="adj2" fmla="val 105970"/>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1100" dirty="0">
                <a:solidFill>
                  <a:schemeClr val="bg1"/>
                </a:solidFill>
              </a:rPr>
              <a:t>Cf. détails slide suivant</a:t>
            </a:r>
          </a:p>
        </p:txBody>
      </p:sp>
      <p:pic>
        <p:nvPicPr>
          <p:cNvPr id="11" name="Graphique 10" descr="Avertissement avec un remplissage uni">
            <a:extLst>
              <a:ext uri="{FF2B5EF4-FFF2-40B4-BE49-F238E27FC236}">
                <a16:creationId xmlns:a16="http://schemas.microsoft.com/office/drawing/2014/main" id="{7C88B5A4-3535-2DD9-5062-6F1310918BBA}"/>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30633" y="5534270"/>
            <a:ext cx="914400" cy="914400"/>
          </a:xfrm>
          <a:prstGeom prst="rect">
            <a:avLst/>
          </a:prstGeom>
        </p:spPr>
      </p:pic>
      <p:pic>
        <p:nvPicPr>
          <p:cNvPr id="13" name="Graphique 12" descr="Haute tension avec un remplissage uni">
            <a:extLst>
              <a:ext uri="{FF2B5EF4-FFF2-40B4-BE49-F238E27FC236}">
                <a16:creationId xmlns:a16="http://schemas.microsoft.com/office/drawing/2014/main" id="{D698AC60-B76F-A667-A605-671C0880BAB7}"/>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9805615" y="5534270"/>
            <a:ext cx="914400" cy="914400"/>
          </a:xfrm>
          <a:prstGeom prst="rect">
            <a:avLst/>
          </a:prstGeom>
        </p:spPr>
      </p:pic>
      <p:pic>
        <p:nvPicPr>
          <p:cNvPr id="14" name="Image 13">
            <a:extLst>
              <a:ext uri="{FF2B5EF4-FFF2-40B4-BE49-F238E27FC236}">
                <a16:creationId xmlns:a16="http://schemas.microsoft.com/office/drawing/2014/main" id="{68A62D5F-BE42-0A1E-684E-66E87AABEE07}"/>
              </a:ext>
            </a:extLst>
          </p:cNvPr>
          <p:cNvPicPr>
            <a:picLocks noChangeAspect="1"/>
          </p:cNvPicPr>
          <p:nvPr/>
        </p:nvPicPr>
        <p:blipFill>
          <a:blip r:embed="rId7"/>
          <a:stretch>
            <a:fillRect/>
          </a:stretch>
        </p:blipFill>
        <p:spPr>
          <a:xfrm>
            <a:off x="2795587" y="1500855"/>
            <a:ext cx="6923372" cy="3236901"/>
          </a:xfrm>
          <a:prstGeom prst="rect">
            <a:avLst/>
          </a:prstGeom>
        </p:spPr>
      </p:pic>
    </p:spTree>
    <p:extLst>
      <p:ext uri="{BB962C8B-B14F-4D97-AF65-F5344CB8AC3E}">
        <p14:creationId xmlns:p14="http://schemas.microsoft.com/office/powerpoint/2010/main" val="37948819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3C25004-35F3-4942-1F2A-48BDA831770F}"/>
              </a:ext>
            </a:extLst>
          </p:cNvPr>
          <p:cNvSpPr>
            <a:spLocks noGrp="1"/>
          </p:cNvSpPr>
          <p:nvPr>
            <p:ph type="title"/>
          </p:nvPr>
        </p:nvSpPr>
        <p:spPr>
          <a:xfrm>
            <a:off x="1150286" y="501594"/>
            <a:ext cx="4790364" cy="1668424"/>
          </a:xfrm>
        </p:spPr>
        <p:txBody>
          <a:bodyPr vert="horz" lIns="91440" tIns="45720" rIns="91440" bIns="45720" rtlCol="0" anchor="b">
            <a:normAutofit/>
          </a:bodyPr>
          <a:lstStyle/>
          <a:p>
            <a:br>
              <a:rPr lang="fr-FR" sz="1600" dirty="0">
                <a:effectLst/>
              </a:rPr>
            </a:br>
            <a:endParaRPr lang="en-US" sz="4000" kern="1200" dirty="0">
              <a:latin typeface="+mj-lt"/>
              <a:ea typeface="+mj-ea"/>
              <a:cs typeface="+mj-cs"/>
            </a:endParaRPr>
          </a:p>
        </p:txBody>
      </p:sp>
      <p:sp>
        <p:nvSpPr>
          <p:cNvPr id="21" name="ZoneTexte 20">
            <a:extLst>
              <a:ext uri="{FF2B5EF4-FFF2-40B4-BE49-F238E27FC236}">
                <a16:creationId xmlns:a16="http://schemas.microsoft.com/office/drawing/2014/main" id="{C2C37495-405E-8A27-DBA8-26020ADE483C}"/>
              </a:ext>
            </a:extLst>
          </p:cNvPr>
          <p:cNvSpPr txBox="1"/>
          <p:nvPr/>
        </p:nvSpPr>
        <p:spPr>
          <a:xfrm>
            <a:off x="1017707" y="123660"/>
            <a:ext cx="9845885" cy="339460"/>
          </a:xfrm>
          <a:prstGeom prst="rect">
            <a:avLst/>
          </a:prstGeom>
        </p:spPr>
        <p:txBody>
          <a:bodyPr lIns="80663" tIns="40332" rIns="80663" bIns="40332"/>
          <a:lstStyle>
            <a:defPPr>
              <a:defRPr lang="en-US"/>
            </a:defPPr>
            <a:lvl1pPr defTabSz="1018586" fontAlgn="auto">
              <a:spcAft>
                <a:spcPts val="0"/>
              </a:spcAft>
              <a:defRPr sz="1900" b="1" i="1">
                <a:solidFill>
                  <a:schemeClr val="accent1"/>
                </a:solidFill>
                <a:latin typeface="+mj-lt"/>
                <a:ea typeface="+mj-ea"/>
                <a:cs typeface="Arial" pitchFamily="34" charset="0"/>
              </a:defRPr>
            </a:lvl1pPr>
          </a:lstStyle>
          <a:p>
            <a:pPr defTabSz="899010">
              <a:defRPr/>
            </a:pPr>
            <a:r>
              <a:rPr lang="fr-FR" sz="2400" i="0" dirty="0">
                <a:solidFill>
                  <a:schemeClr val="accent2">
                    <a:lumMod val="75000"/>
                  </a:schemeClr>
                </a:solidFill>
                <a:latin typeface="Bahnschrift SemiLight SemiConde" panose="020B0502040204020203" pitchFamily="34" charset="0"/>
              </a:rPr>
              <a:t>Les chiffres clés - Les subventions consommées pendant l’exercice</a:t>
            </a:r>
          </a:p>
        </p:txBody>
      </p:sp>
      <p:pic>
        <p:nvPicPr>
          <p:cNvPr id="28" name="Espace réservé du contenu 26">
            <a:extLst>
              <a:ext uri="{FF2B5EF4-FFF2-40B4-BE49-F238E27FC236}">
                <a16:creationId xmlns:a16="http://schemas.microsoft.com/office/drawing/2014/main" id="{A7E0BAD5-81BF-070F-ED9F-3A1337ED4F7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10992008">
            <a:off x="189494" y="64336"/>
            <a:ext cx="689325" cy="874517"/>
          </a:xfrm>
          <a:prstGeom prst="rect">
            <a:avLst/>
          </a:prstGeom>
        </p:spPr>
      </p:pic>
      <p:grpSp>
        <p:nvGrpSpPr>
          <p:cNvPr id="6" name="Groupe 5">
            <a:extLst>
              <a:ext uri="{FF2B5EF4-FFF2-40B4-BE49-F238E27FC236}">
                <a16:creationId xmlns:a16="http://schemas.microsoft.com/office/drawing/2014/main" id="{CD79C38E-9F5B-29DC-DC9B-E55BC9C991F3}"/>
              </a:ext>
            </a:extLst>
          </p:cNvPr>
          <p:cNvGrpSpPr/>
          <p:nvPr/>
        </p:nvGrpSpPr>
        <p:grpSpPr>
          <a:xfrm>
            <a:off x="269584" y="2459922"/>
            <a:ext cx="6811631" cy="4211159"/>
            <a:chOff x="1071313" y="1639307"/>
            <a:chExt cx="2962275" cy="3796116"/>
          </a:xfrm>
        </p:grpSpPr>
        <p:sp>
          <p:nvSpPr>
            <p:cNvPr id="7" name="Rechteck 12">
              <a:extLst>
                <a:ext uri="{FF2B5EF4-FFF2-40B4-BE49-F238E27FC236}">
                  <a16:creationId xmlns:a16="http://schemas.microsoft.com/office/drawing/2014/main" id="{655E017A-63BF-AE73-9C94-4D5DEA11E095}"/>
                </a:ext>
              </a:extLst>
            </p:cNvPr>
            <p:cNvSpPr/>
            <p:nvPr/>
          </p:nvSpPr>
          <p:spPr>
            <a:xfrm>
              <a:off x="1071313" y="1920698"/>
              <a:ext cx="2962275" cy="3514725"/>
            </a:xfrm>
            <a:prstGeom prst="rect">
              <a:avLst/>
            </a:prstGeom>
            <a:solidFill>
              <a:schemeClr val="accent1">
                <a:lumMod val="20000"/>
                <a:lumOff val="80000"/>
              </a:schemeClr>
            </a:solidFill>
            <a:ln>
              <a:noFill/>
            </a:ln>
            <a:effectLst>
              <a:outerShdw blurRad="88900" dist="50800" dir="5400000" algn="ctr" rotWithShape="0">
                <a:schemeClr val="bg1">
                  <a:lumMod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fontAlgn="auto">
                <a:spcBef>
                  <a:spcPts val="0"/>
                </a:spcBef>
                <a:spcAft>
                  <a:spcPts val="0"/>
                </a:spcAft>
                <a:defRPr/>
              </a:pPr>
              <a:endParaRPr lang="de-DE" dirty="0"/>
            </a:p>
          </p:txBody>
        </p:sp>
        <p:grpSp>
          <p:nvGrpSpPr>
            <p:cNvPr id="9" name="Gruppieren 23">
              <a:extLst>
                <a:ext uri="{FF2B5EF4-FFF2-40B4-BE49-F238E27FC236}">
                  <a16:creationId xmlns:a16="http://schemas.microsoft.com/office/drawing/2014/main" id="{BA77A663-6E91-F437-36F4-6346D5F69E14}"/>
                </a:ext>
              </a:extLst>
            </p:cNvPr>
            <p:cNvGrpSpPr>
              <a:grpSpLocks/>
            </p:cNvGrpSpPr>
            <p:nvPr/>
          </p:nvGrpSpPr>
          <p:grpSpPr bwMode="auto">
            <a:xfrm>
              <a:off x="2256323" y="1639307"/>
              <a:ext cx="495300" cy="685678"/>
              <a:chOff x="2227748" y="1639307"/>
              <a:chExt cx="495300" cy="685678"/>
            </a:xfrm>
          </p:grpSpPr>
          <p:pic>
            <p:nvPicPr>
              <p:cNvPr id="10" name="Picture 3" descr="\\Diskstation\PresentationLoad\PRESENTATIONLOAD\4_PRODUKTION\3_CHARTS &amp; DIAGRAMME\Sortieren\paper scraps\pin\pin_rot.png">
                <a:extLst>
                  <a:ext uri="{FF2B5EF4-FFF2-40B4-BE49-F238E27FC236}">
                    <a16:creationId xmlns:a16="http://schemas.microsoft.com/office/drawing/2014/main" id="{89B4CC78-A33E-535A-D43E-667F9E675D5F}"/>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l="22310" r="46835" b="37975"/>
              <a:stretch>
                <a:fillRect/>
              </a:stretch>
            </p:blipFill>
            <p:spPr bwMode="auto">
              <a:xfrm flipH="1">
                <a:off x="2414802" y="1639307"/>
                <a:ext cx="218147" cy="5792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Ellipse 10">
                <a:extLst>
                  <a:ext uri="{FF2B5EF4-FFF2-40B4-BE49-F238E27FC236}">
                    <a16:creationId xmlns:a16="http://schemas.microsoft.com/office/drawing/2014/main" id="{34C1CCAA-2F56-193B-41A9-627BB0972BB9}"/>
                  </a:ext>
                </a:extLst>
              </p:cNvPr>
              <p:cNvSpPr/>
              <p:nvPr/>
            </p:nvSpPr>
            <p:spPr>
              <a:xfrm>
                <a:off x="2227748" y="2005897"/>
                <a:ext cx="495300" cy="319088"/>
              </a:xfrm>
              <a:prstGeom prst="ellipse">
                <a:avLst/>
              </a:prstGeom>
              <a:gradFill flip="none" rotWithShape="1">
                <a:gsLst>
                  <a:gs pos="0">
                    <a:schemeClr val="bg1">
                      <a:lumMod val="50000"/>
                    </a:schemeClr>
                  </a:gs>
                  <a:gs pos="29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de-DE"/>
              </a:p>
            </p:txBody>
          </p:sp>
        </p:grpSp>
      </p:grpSp>
      <p:sp>
        <p:nvSpPr>
          <p:cNvPr id="13" name="Espace réservé du numéro de diapositive 10">
            <a:extLst>
              <a:ext uri="{FF2B5EF4-FFF2-40B4-BE49-F238E27FC236}">
                <a16:creationId xmlns:a16="http://schemas.microsoft.com/office/drawing/2014/main" id="{BF26AC34-7495-782D-B853-05DBEE7FCFF2}"/>
              </a:ext>
            </a:extLst>
          </p:cNvPr>
          <p:cNvSpPr>
            <a:spLocks noGrp="1"/>
          </p:cNvSpPr>
          <p:nvPr>
            <p:ph type="sldNum" sz="quarter" idx="12"/>
          </p:nvPr>
        </p:nvSpPr>
        <p:spPr>
          <a:xfrm>
            <a:off x="11397973" y="6424150"/>
            <a:ext cx="683339" cy="365125"/>
          </a:xfrm>
        </p:spPr>
        <p:txBody>
          <a:bodyPr/>
          <a:lstStyle/>
          <a:p>
            <a:fld id="{395FFE17-1C7A-4C87-ACFA-94F5666BC176}" type="slidenum">
              <a:rPr lang="fr-FR" sz="1200" b="1" smtClean="0">
                <a:solidFill>
                  <a:srgbClr val="2B79B3"/>
                </a:solidFill>
              </a:rPr>
              <a:t>9</a:t>
            </a:fld>
            <a:endParaRPr lang="fr-FR" sz="1200" b="1">
              <a:solidFill>
                <a:srgbClr val="2B79B3"/>
              </a:solidFill>
            </a:endParaRPr>
          </a:p>
        </p:txBody>
      </p:sp>
      <p:sp>
        <p:nvSpPr>
          <p:cNvPr id="8" name="ZoneTexte 7">
            <a:extLst>
              <a:ext uri="{FF2B5EF4-FFF2-40B4-BE49-F238E27FC236}">
                <a16:creationId xmlns:a16="http://schemas.microsoft.com/office/drawing/2014/main" id="{9EDC0FAD-A41F-3640-93F9-32C68E35001D}"/>
              </a:ext>
            </a:extLst>
          </p:cNvPr>
          <p:cNvSpPr txBox="1"/>
          <p:nvPr/>
        </p:nvSpPr>
        <p:spPr>
          <a:xfrm>
            <a:off x="804369" y="688569"/>
            <a:ext cx="9845885" cy="339460"/>
          </a:xfrm>
          <a:prstGeom prst="rect">
            <a:avLst/>
          </a:prstGeom>
        </p:spPr>
        <p:txBody>
          <a:bodyPr lIns="80663" tIns="40332" rIns="80663" bIns="40332"/>
          <a:lstStyle>
            <a:defPPr>
              <a:defRPr lang="en-US"/>
            </a:defPPr>
            <a:lvl1pPr defTabSz="1018586" fontAlgn="auto">
              <a:spcAft>
                <a:spcPts val="0"/>
              </a:spcAft>
              <a:defRPr sz="1900" b="1" i="1">
                <a:solidFill>
                  <a:schemeClr val="accent1"/>
                </a:solidFill>
                <a:latin typeface="+mj-lt"/>
                <a:ea typeface="+mj-ea"/>
                <a:cs typeface="Arial" pitchFamily="34" charset="0"/>
              </a:defRPr>
            </a:lvl1pPr>
          </a:lstStyle>
          <a:p>
            <a:pPr defTabSz="899010">
              <a:defRPr/>
            </a:pPr>
            <a:r>
              <a:rPr lang="fr-FR" sz="1200" i="0" dirty="0">
                <a:solidFill>
                  <a:schemeClr val="accent1">
                    <a:lumMod val="50000"/>
                  </a:schemeClr>
                </a:solidFill>
              </a:rPr>
              <a:t>Subventions octroyées au cours de l’exercice 2023/2024</a:t>
            </a:r>
          </a:p>
          <a:p>
            <a:pPr defTabSz="899010">
              <a:defRPr/>
            </a:pPr>
            <a:endParaRPr lang="fr-FR" sz="1200" i="0" dirty="0">
              <a:solidFill>
                <a:schemeClr val="accent1">
                  <a:lumMod val="50000"/>
                </a:schemeClr>
              </a:solidFill>
            </a:endParaRPr>
          </a:p>
        </p:txBody>
      </p:sp>
      <p:sp>
        <p:nvSpPr>
          <p:cNvPr id="12" name="ZoneTexte 11">
            <a:extLst>
              <a:ext uri="{FF2B5EF4-FFF2-40B4-BE49-F238E27FC236}">
                <a16:creationId xmlns:a16="http://schemas.microsoft.com/office/drawing/2014/main" id="{567DF50D-35BC-D283-A098-4D062664ED8F}"/>
              </a:ext>
            </a:extLst>
          </p:cNvPr>
          <p:cNvSpPr txBox="1"/>
          <p:nvPr/>
        </p:nvSpPr>
        <p:spPr>
          <a:xfrm>
            <a:off x="6711584" y="665938"/>
            <a:ext cx="3699126" cy="339460"/>
          </a:xfrm>
          <a:prstGeom prst="rect">
            <a:avLst/>
          </a:prstGeom>
        </p:spPr>
        <p:txBody>
          <a:bodyPr lIns="80663" tIns="40332" rIns="80663" bIns="40332"/>
          <a:lstStyle>
            <a:defPPr>
              <a:defRPr lang="en-US"/>
            </a:defPPr>
            <a:lvl1pPr defTabSz="1018586" fontAlgn="auto">
              <a:spcAft>
                <a:spcPts val="0"/>
              </a:spcAft>
              <a:defRPr sz="1900" b="1" i="1">
                <a:solidFill>
                  <a:schemeClr val="accent1"/>
                </a:solidFill>
                <a:latin typeface="+mj-lt"/>
                <a:ea typeface="+mj-ea"/>
                <a:cs typeface="Arial" pitchFamily="34" charset="0"/>
              </a:defRPr>
            </a:lvl1pPr>
          </a:lstStyle>
          <a:p>
            <a:pPr defTabSz="899010">
              <a:defRPr/>
            </a:pPr>
            <a:r>
              <a:rPr lang="fr-FR" sz="1200" i="0" dirty="0">
                <a:solidFill>
                  <a:schemeClr val="accent1">
                    <a:lumMod val="50000"/>
                  </a:schemeClr>
                </a:solidFill>
              </a:rPr>
              <a:t>Suivi des subventions des exercices précédents </a:t>
            </a:r>
          </a:p>
          <a:p>
            <a:pPr defTabSz="899010">
              <a:defRPr/>
            </a:pPr>
            <a:endParaRPr lang="fr-FR" sz="1200" i="0" dirty="0">
              <a:solidFill>
                <a:schemeClr val="accent1">
                  <a:lumMod val="50000"/>
                </a:schemeClr>
              </a:solidFill>
            </a:endParaRPr>
          </a:p>
        </p:txBody>
      </p:sp>
      <p:sp>
        <p:nvSpPr>
          <p:cNvPr id="17" name="ZoneTexte 16">
            <a:extLst>
              <a:ext uri="{FF2B5EF4-FFF2-40B4-BE49-F238E27FC236}">
                <a16:creationId xmlns:a16="http://schemas.microsoft.com/office/drawing/2014/main" id="{9B7492C7-3E3F-B1AB-0AA4-B021B0CD977D}"/>
              </a:ext>
            </a:extLst>
          </p:cNvPr>
          <p:cNvSpPr txBox="1"/>
          <p:nvPr/>
        </p:nvSpPr>
        <p:spPr>
          <a:xfrm>
            <a:off x="428172" y="2984881"/>
            <a:ext cx="6494456" cy="1186970"/>
          </a:xfrm>
          <a:prstGeom prst="rect">
            <a:avLst/>
          </a:prstGeom>
        </p:spPr>
        <p:txBody>
          <a:bodyPr lIns="80663" tIns="40332" rIns="80663" bIns="40332"/>
          <a:lstStyle>
            <a:defPPr>
              <a:defRPr lang="en-US"/>
            </a:defPPr>
            <a:lvl1pPr defTabSz="1018586" fontAlgn="auto">
              <a:spcAft>
                <a:spcPts val="0"/>
              </a:spcAft>
              <a:defRPr sz="1900" b="1" i="1">
                <a:solidFill>
                  <a:schemeClr val="accent1"/>
                </a:solidFill>
                <a:latin typeface="+mj-lt"/>
                <a:ea typeface="+mj-ea"/>
                <a:cs typeface="Arial" pitchFamily="34" charset="0"/>
              </a:defRPr>
            </a:lvl1pPr>
          </a:lstStyle>
          <a:p>
            <a:pPr defTabSz="899010">
              <a:defRPr/>
            </a:pPr>
            <a:r>
              <a:rPr lang="fr-FR" sz="1200" i="0" dirty="0">
                <a:solidFill>
                  <a:schemeClr val="accent1">
                    <a:lumMod val="50000"/>
                  </a:schemeClr>
                </a:solidFill>
              </a:rPr>
              <a:t>Focus sur la subvention CDC 2022/2023</a:t>
            </a:r>
          </a:p>
          <a:p>
            <a:pPr defTabSz="899010">
              <a:defRPr/>
            </a:pPr>
            <a:endParaRPr lang="fr-FR" sz="1200" i="0" dirty="0">
              <a:solidFill>
                <a:schemeClr val="accent1">
                  <a:lumMod val="50000"/>
                </a:schemeClr>
              </a:solidFill>
            </a:endParaRPr>
          </a:p>
          <a:p>
            <a:pPr defTabSz="899010">
              <a:defRPr/>
            </a:pPr>
            <a:endParaRPr lang="fr-FR" sz="1200" i="0" dirty="0">
              <a:solidFill>
                <a:schemeClr val="accent1">
                  <a:lumMod val="50000"/>
                </a:schemeClr>
              </a:solidFill>
            </a:endParaRPr>
          </a:p>
          <a:p>
            <a:pPr defTabSz="899010">
              <a:defRPr/>
            </a:pPr>
            <a:endParaRPr lang="fr-FR" sz="1200" i="0" dirty="0">
              <a:solidFill>
                <a:schemeClr val="accent1">
                  <a:lumMod val="50000"/>
                </a:schemeClr>
              </a:solidFill>
            </a:endParaRPr>
          </a:p>
          <a:p>
            <a:pPr defTabSz="899010">
              <a:defRPr/>
            </a:pPr>
            <a:endParaRPr lang="fr-FR" sz="1200" i="0" dirty="0">
              <a:solidFill>
                <a:schemeClr val="accent1">
                  <a:lumMod val="50000"/>
                </a:schemeClr>
              </a:solidFill>
            </a:endParaRPr>
          </a:p>
          <a:p>
            <a:pPr defTabSz="899010">
              <a:defRPr/>
            </a:pPr>
            <a:endParaRPr lang="fr-FR" sz="1200" i="0" dirty="0">
              <a:solidFill>
                <a:schemeClr val="accent1">
                  <a:lumMod val="50000"/>
                </a:schemeClr>
              </a:solidFill>
            </a:endParaRPr>
          </a:p>
          <a:p>
            <a:pPr algn="just" defTabSz="899010">
              <a:defRPr/>
            </a:pPr>
            <a:endParaRPr lang="fr-FR" sz="1200" i="0" dirty="0">
              <a:solidFill>
                <a:schemeClr val="accent1">
                  <a:lumMod val="50000"/>
                </a:schemeClr>
              </a:solidFill>
            </a:endParaRPr>
          </a:p>
          <a:p>
            <a:pPr algn="just" defTabSz="899010">
              <a:defRPr/>
            </a:pPr>
            <a:endParaRPr lang="fr-FR" sz="1200" i="0" dirty="0">
              <a:solidFill>
                <a:schemeClr val="accent1">
                  <a:lumMod val="50000"/>
                </a:schemeClr>
              </a:solidFill>
            </a:endParaRPr>
          </a:p>
          <a:p>
            <a:pPr algn="just" defTabSz="899010">
              <a:defRPr/>
            </a:pPr>
            <a:r>
              <a:rPr lang="fr-FR" sz="1100" b="0" i="0" dirty="0">
                <a:solidFill>
                  <a:schemeClr val="tx1"/>
                </a:solidFill>
              </a:rPr>
              <a:t>L’arrêté de subvention faisait référence à un montant minimal de dépenses à engager.</a:t>
            </a:r>
          </a:p>
          <a:p>
            <a:pPr algn="just" defTabSz="899010">
              <a:defRPr/>
            </a:pPr>
            <a:endParaRPr lang="fr-FR" sz="1100" b="0" i="0" dirty="0">
              <a:solidFill>
                <a:schemeClr val="tx1"/>
              </a:solidFill>
            </a:endParaRPr>
          </a:p>
          <a:p>
            <a:pPr algn="just" defTabSz="899010">
              <a:defRPr/>
            </a:pPr>
            <a:r>
              <a:rPr lang="fr-FR" sz="1100" b="0" i="0" dirty="0">
                <a:solidFill>
                  <a:schemeClr val="tx1"/>
                </a:solidFill>
              </a:rPr>
              <a:t>Ce montant plancher, trop important, n’a pas été atteint ce qui a amené l’association à ne pas obtenir le montant total de la subvention octroyée (solde non perçu de 7 447€). Cette somme non perçue impacte d’autant le résultat de cet exercice.</a:t>
            </a:r>
          </a:p>
          <a:p>
            <a:pPr algn="just" defTabSz="899010">
              <a:defRPr/>
            </a:pPr>
            <a:endParaRPr lang="fr-FR" sz="1100" b="0" i="0" dirty="0">
              <a:solidFill>
                <a:schemeClr val="tx1"/>
              </a:solidFill>
            </a:endParaRPr>
          </a:p>
          <a:p>
            <a:pPr defTabSz="899010">
              <a:defRPr/>
            </a:pPr>
            <a:r>
              <a:rPr lang="fr-FR" sz="1200" i="0" dirty="0">
                <a:solidFill>
                  <a:schemeClr val="accent1">
                    <a:lumMod val="50000"/>
                  </a:schemeClr>
                </a:solidFill>
              </a:rPr>
              <a:t>Focus sur la subvention CDC 2023/2024</a:t>
            </a:r>
          </a:p>
          <a:p>
            <a:pPr defTabSz="899010">
              <a:defRPr/>
            </a:pPr>
            <a:endParaRPr lang="fr-FR" sz="1200" i="0" dirty="0">
              <a:solidFill>
                <a:schemeClr val="accent1">
                  <a:lumMod val="50000"/>
                </a:schemeClr>
              </a:solidFill>
            </a:endParaRPr>
          </a:p>
          <a:p>
            <a:pPr defTabSz="899010">
              <a:defRPr/>
            </a:pPr>
            <a:r>
              <a:rPr lang="fr-FR" sz="1100" b="0" i="0" dirty="0">
                <a:solidFill>
                  <a:schemeClr val="tx1"/>
                </a:solidFill>
              </a:rPr>
              <a:t>Comme pour l’exercice précédent, l’arrêté de subvention prévoit un montant minimal de dépenses à engager (119 800€) qui n’a pas été atteint (montant des dépenses réelles : 95 524€).</a:t>
            </a:r>
          </a:p>
          <a:p>
            <a:pPr defTabSz="899010">
              <a:defRPr/>
            </a:pPr>
            <a:r>
              <a:rPr lang="fr-FR" sz="1100" b="0" i="0" dirty="0">
                <a:solidFill>
                  <a:schemeClr val="tx1"/>
                </a:solidFill>
              </a:rPr>
              <a:t>Le montant de la subvention a donc été proratisée afin de tenir compte du risque de non-versement en totalité de la subvention à 38 273 € (soit un écart de 9 727€ avec le montant octroyé).</a:t>
            </a:r>
          </a:p>
          <a:p>
            <a:pPr defTabSz="899010">
              <a:defRPr/>
            </a:pPr>
            <a:endParaRPr lang="fr-FR" sz="1200" b="0" i="0" dirty="0">
              <a:solidFill>
                <a:schemeClr val="tx1"/>
              </a:solidFill>
            </a:endParaRPr>
          </a:p>
        </p:txBody>
      </p:sp>
      <p:sp>
        <p:nvSpPr>
          <p:cNvPr id="3" name="ZoneTexte 2">
            <a:extLst>
              <a:ext uri="{FF2B5EF4-FFF2-40B4-BE49-F238E27FC236}">
                <a16:creationId xmlns:a16="http://schemas.microsoft.com/office/drawing/2014/main" id="{8405956A-259A-A05D-B9C4-C541C619F6CE}"/>
              </a:ext>
            </a:extLst>
          </p:cNvPr>
          <p:cNvSpPr txBox="1"/>
          <p:nvPr/>
        </p:nvSpPr>
        <p:spPr>
          <a:xfrm>
            <a:off x="7469127" y="2787981"/>
            <a:ext cx="4951456" cy="339460"/>
          </a:xfrm>
          <a:prstGeom prst="rect">
            <a:avLst/>
          </a:prstGeom>
        </p:spPr>
        <p:txBody>
          <a:bodyPr lIns="80663" tIns="40332" rIns="80663" bIns="40332"/>
          <a:lstStyle>
            <a:defPPr>
              <a:defRPr lang="en-US"/>
            </a:defPPr>
            <a:lvl1pPr defTabSz="1018586" fontAlgn="auto">
              <a:spcAft>
                <a:spcPts val="0"/>
              </a:spcAft>
              <a:defRPr sz="1900" b="1" i="1">
                <a:solidFill>
                  <a:schemeClr val="accent1"/>
                </a:solidFill>
                <a:latin typeface="+mj-lt"/>
                <a:ea typeface="+mj-ea"/>
                <a:cs typeface="Arial" pitchFamily="34" charset="0"/>
              </a:defRPr>
            </a:lvl1pPr>
          </a:lstStyle>
          <a:p>
            <a:pPr defTabSz="899010">
              <a:defRPr/>
            </a:pPr>
            <a:r>
              <a:rPr lang="fr-FR" sz="1200" i="0" dirty="0">
                <a:solidFill>
                  <a:schemeClr val="accent1">
                    <a:lumMod val="50000"/>
                  </a:schemeClr>
                </a:solidFill>
              </a:rPr>
              <a:t>Récapitulatif des subventions consommées en 2023/2024</a:t>
            </a:r>
          </a:p>
          <a:p>
            <a:pPr defTabSz="899010">
              <a:defRPr/>
            </a:pPr>
            <a:endParaRPr lang="fr-FR" sz="1200" i="0" dirty="0">
              <a:solidFill>
                <a:schemeClr val="accent1">
                  <a:lumMod val="50000"/>
                </a:schemeClr>
              </a:solidFill>
            </a:endParaRPr>
          </a:p>
          <a:p>
            <a:pPr defTabSz="899010">
              <a:defRPr/>
            </a:pPr>
            <a:endParaRPr lang="fr-FR" sz="1200" i="0" dirty="0">
              <a:solidFill>
                <a:schemeClr val="accent1">
                  <a:lumMod val="50000"/>
                </a:schemeClr>
              </a:solidFill>
            </a:endParaRPr>
          </a:p>
          <a:p>
            <a:pPr defTabSz="899010">
              <a:defRPr/>
            </a:pPr>
            <a:endParaRPr lang="fr-FR" sz="1200" i="0" dirty="0">
              <a:solidFill>
                <a:schemeClr val="accent1">
                  <a:lumMod val="50000"/>
                </a:schemeClr>
              </a:solidFill>
            </a:endParaRPr>
          </a:p>
        </p:txBody>
      </p:sp>
      <p:pic>
        <p:nvPicPr>
          <p:cNvPr id="4" name="Image 3">
            <a:extLst>
              <a:ext uri="{FF2B5EF4-FFF2-40B4-BE49-F238E27FC236}">
                <a16:creationId xmlns:a16="http://schemas.microsoft.com/office/drawing/2014/main" id="{3B8BFFAD-05D9-15A1-A60F-C51406977B51}"/>
              </a:ext>
            </a:extLst>
          </p:cNvPr>
          <p:cNvPicPr>
            <a:picLocks noChangeAspect="1"/>
          </p:cNvPicPr>
          <p:nvPr/>
        </p:nvPicPr>
        <p:blipFill>
          <a:blip r:embed="rId4"/>
          <a:stretch>
            <a:fillRect/>
          </a:stretch>
        </p:blipFill>
        <p:spPr>
          <a:xfrm>
            <a:off x="560949" y="965507"/>
            <a:ext cx="5307921" cy="1561655"/>
          </a:xfrm>
          <a:prstGeom prst="rect">
            <a:avLst/>
          </a:prstGeom>
        </p:spPr>
      </p:pic>
      <p:pic>
        <p:nvPicPr>
          <p:cNvPr id="5" name="Image 4">
            <a:extLst>
              <a:ext uri="{FF2B5EF4-FFF2-40B4-BE49-F238E27FC236}">
                <a16:creationId xmlns:a16="http://schemas.microsoft.com/office/drawing/2014/main" id="{410F37DE-D392-9FB0-C30B-C114D3155026}"/>
              </a:ext>
            </a:extLst>
          </p:cNvPr>
          <p:cNvPicPr>
            <a:picLocks noChangeAspect="1"/>
          </p:cNvPicPr>
          <p:nvPr/>
        </p:nvPicPr>
        <p:blipFill>
          <a:blip r:embed="rId5"/>
          <a:stretch>
            <a:fillRect/>
          </a:stretch>
        </p:blipFill>
        <p:spPr>
          <a:xfrm>
            <a:off x="5952639" y="976267"/>
            <a:ext cx="6188075" cy="1656078"/>
          </a:xfrm>
          <a:prstGeom prst="rect">
            <a:avLst/>
          </a:prstGeom>
        </p:spPr>
      </p:pic>
      <p:pic>
        <p:nvPicPr>
          <p:cNvPr id="14" name="Image 13">
            <a:extLst>
              <a:ext uri="{FF2B5EF4-FFF2-40B4-BE49-F238E27FC236}">
                <a16:creationId xmlns:a16="http://schemas.microsoft.com/office/drawing/2014/main" id="{355ED15C-7B6A-DAB5-C696-D221C4FFECF3}"/>
              </a:ext>
            </a:extLst>
          </p:cNvPr>
          <p:cNvPicPr>
            <a:picLocks noChangeAspect="1"/>
          </p:cNvPicPr>
          <p:nvPr/>
        </p:nvPicPr>
        <p:blipFill>
          <a:blip r:embed="rId6"/>
          <a:stretch>
            <a:fillRect/>
          </a:stretch>
        </p:blipFill>
        <p:spPr>
          <a:xfrm>
            <a:off x="7792861" y="3382091"/>
            <a:ext cx="3695700" cy="1543050"/>
          </a:xfrm>
          <a:prstGeom prst="rect">
            <a:avLst/>
          </a:prstGeom>
        </p:spPr>
      </p:pic>
      <p:pic>
        <p:nvPicPr>
          <p:cNvPr id="16" name="Image 15">
            <a:extLst>
              <a:ext uri="{FF2B5EF4-FFF2-40B4-BE49-F238E27FC236}">
                <a16:creationId xmlns:a16="http://schemas.microsoft.com/office/drawing/2014/main" id="{ACD55CA3-2D83-0AA7-55DB-0FF576B451A7}"/>
              </a:ext>
            </a:extLst>
          </p:cNvPr>
          <p:cNvPicPr>
            <a:picLocks noChangeAspect="1"/>
          </p:cNvPicPr>
          <p:nvPr/>
        </p:nvPicPr>
        <p:blipFill>
          <a:blip r:embed="rId7"/>
          <a:stretch>
            <a:fillRect/>
          </a:stretch>
        </p:blipFill>
        <p:spPr>
          <a:xfrm>
            <a:off x="590408" y="3319251"/>
            <a:ext cx="3695700" cy="990600"/>
          </a:xfrm>
          <a:prstGeom prst="rect">
            <a:avLst/>
          </a:prstGeom>
        </p:spPr>
      </p:pic>
      <p:cxnSp>
        <p:nvCxnSpPr>
          <p:cNvPr id="22" name="Connecteur droit 21">
            <a:extLst>
              <a:ext uri="{FF2B5EF4-FFF2-40B4-BE49-F238E27FC236}">
                <a16:creationId xmlns:a16="http://schemas.microsoft.com/office/drawing/2014/main" id="{2B0DD212-509C-6A52-FBB4-B7A68CCF22E6}"/>
              </a:ext>
            </a:extLst>
          </p:cNvPr>
          <p:cNvCxnSpPr/>
          <p:nvPr/>
        </p:nvCxnSpPr>
        <p:spPr>
          <a:xfrm>
            <a:off x="4787153" y="2527162"/>
            <a:ext cx="0" cy="1139403"/>
          </a:xfrm>
          <a:prstGeom prst="line">
            <a:avLst/>
          </a:prstGeom>
        </p:spPr>
        <p:style>
          <a:lnRef idx="2">
            <a:schemeClr val="accent2"/>
          </a:lnRef>
          <a:fillRef idx="0">
            <a:schemeClr val="accent2"/>
          </a:fillRef>
          <a:effectRef idx="1">
            <a:schemeClr val="accent2"/>
          </a:effectRef>
          <a:fontRef idx="minor">
            <a:schemeClr val="tx1"/>
          </a:fontRef>
        </p:style>
      </p:cxnSp>
      <p:cxnSp>
        <p:nvCxnSpPr>
          <p:cNvPr id="24" name="Connecteur droit avec flèche 23">
            <a:extLst>
              <a:ext uri="{FF2B5EF4-FFF2-40B4-BE49-F238E27FC236}">
                <a16:creationId xmlns:a16="http://schemas.microsoft.com/office/drawing/2014/main" id="{1A1FADFE-ACF3-F67E-D304-E64B9ACAEFCB}"/>
              </a:ext>
            </a:extLst>
          </p:cNvPr>
          <p:cNvCxnSpPr>
            <a:cxnSpLocks/>
          </p:cNvCxnSpPr>
          <p:nvPr/>
        </p:nvCxnSpPr>
        <p:spPr>
          <a:xfrm>
            <a:off x="4787153" y="3666565"/>
            <a:ext cx="2850776" cy="0"/>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cxnSp>
        <p:nvCxnSpPr>
          <p:cNvPr id="26" name="Connecteur droit 25">
            <a:extLst>
              <a:ext uri="{FF2B5EF4-FFF2-40B4-BE49-F238E27FC236}">
                <a16:creationId xmlns:a16="http://schemas.microsoft.com/office/drawing/2014/main" id="{5C6FBBD9-B1B4-9E3C-1375-7FD0DEF7F8B7}"/>
              </a:ext>
            </a:extLst>
          </p:cNvPr>
          <p:cNvCxnSpPr>
            <a:cxnSpLocks/>
            <a:endCxn id="3" idx="0"/>
          </p:cNvCxnSpPr>
          <p:nvPr/>
        </p:nvCxnSpPr>
        <p:spPr>
          <a:xfrm>
            <a:off x="9944855" y="2650866"/>
            <a:ext cx="0" cy="137115"/>
          </a:xfrm>
          <a:prstGeom prst="line">
            <a:avLst/>
          </a:prstGeom>
        </p:spPr>
        <p:style>
          <a:lnRef idx="2">
            <a:schemeClr val="accent2"/>
          </a:lnRef>
          <a:fillRef idx="0">
            <a:schemeClr val="accent2"/>
          </a:fillRef>
          <a:effectRef idx="1">
            <a:schemeClr val="accent2"/>
          </a:effectRef>
          <a:fontRef idx="minor">
            <a:schemeClr val="tx1"/>
          </a:fontRef>
        </p:style>
      </p:cxnSp>
      <p:cxnSp>
        <p:nvCxnSpPr>
          <p:cNvPr id="30" name="Connecteur droit 29">
            <a:extLst>
              <a:ext uri="{FF2B5EF4-FFF2-40B4-BE49-F238E27FC236}">
                <a16:creationId xmlns:a16="http://schemas.microsoft.com/office/drawing/2014/main" id="{E5164BC6-24D7-64F4-973D-F2EC373FA959}"/>
              </a:ext>
            </a:extLst>
          </p:cNvPr>
          <p:cNvCxnSpPr>
            <a:stCxn id="3" idx="0"/>
          </p:cNvCxnSpPr>
          <p:nvPr/>
        </p:nvCxnSpPr>
        <p:spPr>
          <a:xfrm flipV="1">
            <a:off x="9944855" y="2781216"/>
            <a:ext cx="1977561" cy="6765"/>
          </a:xfrm>
          <a:prstGeom prst="line">
            <a:avLst/>
          </a:prstGeom>
        </p:spPr>
        <p:style>
          <a:lnRef idx="2">
            <a:schemeClr val="accent2"/>
          </a:lnRef>
          <a:fillRef idx="0">
            <a:schemeClr val="accent2"/>
          </a:fillRef>
          <a:effectRef idx="1">
            <a:schemeClr val="accent2"/>
          </a:effectRef>
          <a:fontRef idx="minor">
            <a:schemeClr val="tx1"/>
          </a:fontRef>
        </p:style>
      </p:cxnSp>
      <p:cxnSp>
        <p:nvCxnSpPr>
          <p:cNvPr id="31" name="Connecteur droit 30">
            <a:extLst>
              <a:ext uri="{FF2B5EF4-FFF2-40B4-BE49-F238E27FC236}">
                <a16:creationId xmlns:a16="http://schemas.microsoft.com/office/drawing/2014/main" id="{77AEDD9A-DF11-8809-3418-B947C4CEF315}"/>
              </a:ext>
            </a:extLst>
          </p:cNvPr>
          <p:cNvCxnSpPr>
            <a:cxnSpLocks/>
          </p:cNvCxnSpPr>
          <p:nvPr/>
        </p:nvCxnSpPr>
        <p:spPr>
          <a:xfrm>
            <a:off x="11922416" y="2772078"/>
            <a:ext cx="0" cy="894487"/>
          </a:xfrm>
          <a:prstGeom prst="line">
            <a:avLst/>
          </a:prstGeom>
        </p:spPr>
        <p:style>
          <a:lnRef idx="2">
            <a:schemeClr val="accent2"/>
          </a:lnRef>
          <a:fillRef idx="0">
            <a:schemeClr val="accent2"/>
          </a:fillRef>
          <a:effectRef idx="1">
            <a:schemeClr val="accent2"/>
          </a:effectRef>
          <a:fontRef idx="minor">
            <a:schemeClr val="tx1"/>
          </a:fontRef>
        </p:style>
      </p:cxnSp>
      <p:cxnSp>
        <p:nvCxnSpPr>
          <p:cNvPr id="36" name="Connecteur droit avec flèche 35">
            <a:extLst>
              <a:ext uri="{FF2B5EF4-FFF2-40B4-BE49-F238E27FC236}">
                <a16:creationId xmlns:a16="http://schemas.microsoft.com/office/drawing/2014/main" id="{595B1EF6-8AAA-98A4-4115-60384151AB3A}"/>
              </a:ext>
            </a:extLst>
          </p:cNvPr>
          <p:cNvCxnSpPr/>
          <p:nvPr/>
        </p:nvCxnSpPr>
        <p:spPr>
          <a:xfrm flipH="1">
            <a:off x="11488561" y="3666565"/>
            <a:ext cx="433855" cy="0"/>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cxnSp>
        <p:nvCxnSpPr>
          <p:cNvPr id="37" name="Connecteur droit 36">
            <a:extLst>
              <a:ext uri="{FF2B5EF4-FFF2-40B4-BE49-F238E27FC236}">
                <a16:creationId xmlns:a16="http://schemas.microsoft.com/office/drawing/2014/main" id="{EB000FE7-080C-1B59-C325-819516D77033}"/>
              </a:ext>
            </a:extLst>
          </p:cNvPr>
          <p:cNvCxnSpPr>
            <a:cxnSpLocks/>
          </p:cNvCxnSpPr>
          <p:nvPr/>
        </p:nvCxnSpPr>
        <p:spPr>
          <a:xfrm flipV="1">
            <a:off x="4308830" y="4171851"/>
            <a:ext cx="3056837" cy="5159"/>
          </a:xfrm>
          <a:prstGeom prst="line">
            <a:avLst/>
          </a:prstGeom>
        </p:spPr>
        <p:style>
          <a:lnRef idx="2">
            <a:schemeClr val="accent2"/>
          </a:lnRef>
          <a:fillRef idx="0">
            <a:schemeClr val="accent2"/>
          </a:fillRef>
          <a:effectRef idx="1">
            <a:schemeClr val="accent2"/>
          </a:effectRef>
          <a:fontRef idx="minor">
            <a:schemeClr val="tx1"/>
          </a:fontRef>
        </p:style>
      </p:cxnSp>
      <p:cxnSp>
        <p:nvCxnSpPr>
          <p:cNvPr id="39" name="Connecteur droit 38">
            <a:extLst>
              <a:ext uri="{FF2B5EF4-FFF2-40B4-BE49-F238E27FC236}">
                <a16:creationId xmlns:a16="http://schemas.microsoft.com/office/drawing/2014/main" id="{44313F94-D03D-367F-633E-F986A548C1F9}"/>
              </a:ext>
            </a:extLst>
          </p:cNvPr>
          <p:cNvCxnSpPr>
            <a:cxnSpLocks/>
          </p:cNvCxnSpPr>
          <p:nvPr/>
        </p:nvCxnSpPr>
        <p:spPr>
          <a:xfrm>
            <a:off x="7365667" y="4171851"/>
            <a:ext cx="0" cy="400455"/>
          </a:xfrm>
          <a:prstGeom prst="line">
            <a:avLst/>
          </a:prstGeom>
        </p:spPr>
        <p:style>
          <a:lnRef idx="2">
            <a:schemeClr val="accent2"/>
          </a:lnRef>
          <a:fillRef idx="0">
            <a:schemeClr val="accent2"/>
          </a:fillRef>
          <a:effectRef idx="1">
            <a:schemeClr val="accent2"/>
          </a:effectRef>
          <a:fontRef idx="minor">
            <a:schemeClr val="tx1"/>
          </a:fontRef>
        </p:style>
      </p:cxnSp>
      <p:cxnSp>
        <p:nvCxnSpPr>
          <p:cNvPr id="41" name="Connecteur droit avec flèche 40">
            <a:extLst>
              <a:ext uri="{FF2B5EF4-FFF2-40B4-BE49-F238E27FC236}">
                <a16:creationId xmlns:a16="http://schemas.microsoft.com/office/drawing/2014/main" id="{64C4C0E7-40FA-FA31-18D6-FC2B82383657}"/>
              </a:ext>
            </a:extLst>
          </p:cNvPr>
          <p:cNvCxnSpPr>
            <a:cxnSpLocks/>
          </p:cNvCxnSpPr>
          <p:nvPr/>
        </p:nvCxnSpPr>
        <p:spPr>
          <a:xfrm>
            <a:off x="7365667" y="4572306"/>
            <a:ext cx="277791" cy="0"/>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2229481050"/>
      </p:ext>
    </p:extLst>
  </p:cSld>
  <p:clrMapOvr>
    <a:masterClrMapping/>
  </p:clrMapOvr>
</p:sld>
</file>

<file path=ppt/theme/theme1.xml><?xml version="1.0" encoding="utf-8"?>
<a:theme xmlns:a="http://schemas.openxmlformats.org/drawingml/2006/main" name="Facette">
  <a:themeElements>
    <a:clrScheme name="Facette">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te">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te">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2156</TotalTime>
  <Words>2403</Words>
  <Application>Microsoft Office PowerPoint</Application>
  <PresentationFormat>Grand écran</PresentationFormat>
  <Paragraphs>219</Paragraphs>
  <Slides>20</Slides>
  <Notes>0</Notes>
  <HiddenSlides>0</HiddenSlides>
  <MMClips>0</MMClips>
  <ScaleCrop>false</ScaleCrop>
  <HeadingPairs>
    <vt:vector size="6" baseType="variant">
      <vt:variant>
        <vt:lpstr>Polices utilisées</vt:lpstr>
      </vt:variant>
      <vt:variant>
        <vt:i4>13</vt:i4>
      </vt:variant>
      <vt:variant>
        <vt:lpstr>Thème</vt:lpstr>
      </vt:variant>
      <vt:variant>
        <vt:i4>1</vt:i4>
      </vt:variant>
      <vt:variant>
        <vt:lpstr>Titres des diapositives</vt:lpstr>
      </vt:variant>
      <vt:variant>
        <vt:i4>20</vt:i4>
      </vt:variant>
    </vt:vector>
  </HeadingPairs>
  <TitlesOfParts>
    <vt:vector size="34" baseType="lpstr">
      <vt:lpstr>Aharoni</vt:lpstr>
      <vt:lpstr>Arial</vt:lpstr>
      <vt:lpstr>Arial Nova Light</vt:lpstr>
      <vt:lpstr>Bahnschrift SemiBold SemiConden</vt:lpstr>
      <vt:lpstr>Bahnschrift SemiLight SemiConde</vt:lpstr>
      <vt:lpstr>Browallia New</vt:lpstr>
      <vt:lpstr>Calibri</vt:lpstr>
      <vt:lpstr>Franklin Gothic Heavy</vt:lpstr>
      <vt:lpstr>Georgia</vt:lpstr>
      <vt:lpstr>Times New Roman</vt:lpstr>
      <vt:lpstr>Trebuchet MS</vt:lpstr>
      <vt:lpstr>Wingdings</vt:lpstr>
      <vt:lpstr>Wingdings 3</vt:lpstr>
      <vt:lpstr>Facette</vt:lpstr>
      <vt:lpstr>Synthèse du commissaire aux comptes sur les comptes annuels 2023/2024 </vt:lpstr>
      <vt:lpstr>  Le présent document est la note de synthèse relative à l'arrêté des comptes sociaux clos le 31 août 2024 de l’association Comité Corse d’Equitation, rédigé à l'intention du comité directeur de l’association.   Ce document a été établi uniquement dans le cadre de notre mission d’audit des comptes annuels dont la préparation et le contenu sont placés sous la responsabilité de la Direction.                                Dans ce contexte, le présent document ne peut être communiqué à aucun tiers et ne peut être utilisé, mentionné ou interprété dans un cadre autre que celui de cette réunion de synthèse.     </vt:lpstr>
      <vt:lpstr>      </vt:lpstr>
      <vt:lpstr> </vt:lpstr>
      <vt:lpstr>Présentation PowerPoint</vt:lpstr>
      <vt:lpstr> </vt:lpstr>
      <vt:lpstr> Nous avons été nommés commissaire aux comptes de l’association par votre assemblée générale en date du 20/11/2015. La date de clôture du dernier exercice couvert par notre mandat est le 31/12/2021.  </vt:lpstr>
      <vt:lpstr> </vt:lpstr>
      <vt:lpstr> </vt:lpstr>
      <vt:lpstr> </vt:lpstr>
      <vt:lpstr>Présentation PowerPoint</vt:lpstr>
      <vt:lpstr> </vt:lpstr>
      <vt:lpstr> </vt:lpstr>
      <vt:lpstr> </vt:lpstr>
      <vt:lpstr>   Nous avons été nommés commissaire aux comptes de l’association par votre assemblée générale en date du 20/11/2015. La date de clôture du dernier exercice couvert par notre mandat est le 31/12/2021.  </vt:lpstr>
      <vt:lpstr> </vt:lpstr>
      <vt:lpstr> </vt:lpstr>
      <vt:lpstr> </vt:lpstr>
      <vt:lpstr>   Nous avons été nommés commissaire aux comptes de l’association par votre assemblée générale en date du 20/11/2015. La date de clôture du dernier exercice couvert par notre mandat est le 31/12/2021.  </vt:lpstr>
      <vt:lpstr>Certification avec réserve relative à l’acompte versé SARL MDE pour 10,8 K€ qui n’a pas fait l’objet d’une dépréciation alors que cette créance date de plus d’un an.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Rose-Marie FLACH</dc:creator>
  <cp:lastModifiedBy>Laura Suzzoni</cp:lastModifiedBy>
  <cp:revision>103</cp:revision>
  <cp:lastPrinted>2024-11-19T13:28:03Z</cp:lastPrinted>
  <dcterms:created xsi:type="dcterms:W3CDTF">2022-10-17T09:10:23Z</dcterms:created>
  <dcterms:modified xsi:type="dcterms:W3CDTF">2024-11-21T08:17:17Z</dcterms:modified>
</cp:coreProperties>
</file>