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23"/>
  </p:notesMasterIdLst>
  <p:sldIdLst>
    <p:sldId id="257" r:id="rId2"/>
    <p:sldId id="262" r:id="rId3"/>
    <p:sldId id="724" r:id="rId4"/>
    <p:sldId id="729" r:id="rId5"/>
    <p:sldId id="725" r:id="rId6"/>
    <p:sldId id="733" r:id="rId7"/>
    <p:sldId id="727" r:id="rId8"/>
    <p:sldId id="731" r:id="rId9"/>
    <p:sldId id="749" r:id="rId10"/>
    <p:sldId id="734" r:id="rId11"/>
    <p:sldId id="735" r:id="rId12"/>
    <p:sldId id="736" r:id="rId13"/>
    <p:sldId id="737" r:id="rId14"/>
    <p:sldId id="744" r:id="rId15"/>
    <p:sldId id="745" r:id="rId16"/>
    <p:sldId id="740" r:id="rId17"/>
    <p:sldId id="741" r:id="rId18"/>
    <p:sldId id="746" r:id="rId19"/>
    <p:sldId id="748" r:id="rId20"/>
    <p:sldId id="743" r:id="rId21"/>
    <p:sldId id="742" r:id="rId2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8E5"/>
    <a:srgbClr val="97E4FF"/>
    <a:srgbClr val="2B79B3"/>
    <a:srgbClr val="FFFEFB"/>
    <a:srgbClr val="2A74AC"/>
    <a:srgbClr val="EAF3FA"/>
    <a:srgbClr val="F3CC85"/>
    <a:srgbClr val="FCF97B"/>
    <a:srgbClr val="A7B808"/>
    <a:srgbClr val="D9E3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96" d="100"/>
          <a:sy n="96"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B69D910-D146-4E45-A435-9A52A1CB508A}" type="datetimeFigureOut">
              <a:rPr lang="fr-FR" smtClean="0"/>
              <a:t>15/11/2023</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E61BAB4-8C39-4E4D-986E-9B2B57FBF74A}" type="slidenum">
              <a:rPr lang="fr-FR" smtClean="0"/>
              <a:t>‹N°›</a:t>
            </a:fld>
            <a:endParaRPr lang="fr-FR"/>
          </a:p>
        </p:txBody>
      </p:sp>
    </p:spTree>
    <p:extLst>
      <p:ext uri="{BB962C8B-B14F-4D97-AF65-F5344CB8AC3E}">
        <p14:creationId xmlns:p14="http://schemas.microsoft.com/office/powerpoint/2010/main" val="1497770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2379D58-3CB3-4A09-9DC0-4C983A7A6B47}"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376339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F7233CD-E47B-489C-A743-453FB5E70EF5}"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2228491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34B9C9C-71EF-4C28-93FF-02F71018B08C}"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09086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C43B227-C60B-4133-8F58-2BA6052B9D31}"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912299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0A505DA-7EDC-4B12-9267-7E6CE5ABA979}"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49954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FDE5CE3-E3C0-4814-AFFE-9675652F3931}"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8305310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9FC1158-A3BB-4405-8E33-812F1D00C383}"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1319114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DE0B473-E5F9-4268-923C-8808D5B2BBAB}"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1511865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2BEA7A-B4F3-42C9-ABCB-3C27E81A27B1}"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542378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5477221-080B-4AEC-AE24-7A82CC933C16}" type="datetime1">
              <a:rPr lang="fr-FR" smtClean="0"/>
              <a:t>15/11/2023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333323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D01CE88-635E-436E-B91E-40F3E8D75803}" type="datetime1">
              <a:rPr lang="fr-FR" smtClean="0"/>
              <a:t>15/11/2023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3718078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5BE54AD-EE10-4A4B-A03E-36049696A86A}" type="datetime1">
              <a:rPr lang="fr-FR" smtClean="0"/>
              <a:t>15/11/2023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1090276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297B8CE-DC26-438B-BDF9-712FEA7B5409}" type="datetime1">
              <a:rPr lang="fr-FR" smtClean="0"/>
              <a:t>15/11/2023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615246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F496E0-0B02-46A2-B59C-3F54A6861A70}" type="datetime1">
              <a:rPr lang="fr-FR" smtClean="0"/>
              <a:t>15/11/2023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222870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C37E5F6-0275-467D-815D-03D14D3560A0}" type="datetime1">
              <a:rPr lang="fr-FR" smtClean="0"/>
              <a:t>15/11/2023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367864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95FFE17-1C7A-4C87-ACFA-94F5666BC176}" type="slidenum">
              <a:rPr lang="fr-FR" smtClean="0"/>
              <a:t>‹N°›</a:t>
            </a:fld>
            <a:endParaRPr lang="fr-FR"/>
          </a:p>
        </p:txBody>
      </p:sp>
      <p:sp>
        <p:nvSpPr>
          <p:cNvPr id="5" name="Date Placeholder 4"/>
          <p:cNvSpPr>
            <a:spLocks noGrp="1"/>
          </p:cNvSpPr>
          <p:nvPr>
            <p:ph type="dt" sz="half" idx="10"/>
          </p:nvPr>
        </p:nvSpPr>
        <p:spPr/>
        <p:txBody>
          <a:bodyPr/>
          <a:lstStyle/>
          <a:p>
            <a:fld id="{AAA22AAD-DFFA-40F5-BB7C-8021368FE872}" type="datetime1">
              <a:rPr lang="fr-FR" smtClean="0"/>
              <a:t>15/11/2023</a:t>
            </a:fld>
            <a:endParaRPr lang="fr-FR"/>
          </a:p>
        </p:txBody>
      </p:sp>
    </p:spTree>
    <p:extLst>
      <p:ext uri="{BB962C8B-B14F-4D97-AF65-F5344CB8AC3E}">
        <p14:creationId xmlns:p14="http://schemas.microsoft.com/office/powerpoint/2010/main" val="4234410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740960E-CAC6-4BB8-82BC-07364165C9F5}" type="datetime1">
              <a:rPr lang="fr-FR" smtClean="0"/>
              <a:t>15/11/2023</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95FFE17-1C7A-4C87-ACFA-94F5666BC176}" type="slidenum">
              <a:rPr lang="fr-FR" smtClean="0"/>
              <a:t>‹N°›</a:t>
            </a:fld>
            <a:endParaRPr lang="fr-FR"/>
          </a:p>
        </p:txBody>
      </p:sp>
    </p:spTree>
    <p:extLst>
      <p:ext uri="{BB962C8B-B14F-4D97-AF65-F5344CB8AC3E}">
        <p14:creationId xmlns:p14="http://schemas.microsoft.com/office/powerpoint/2010/main" val="3669438804"/>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sv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 Id="rId9" Type="http://schemas.openxmlformats.org/officeDocument/2006/relationships/image" Target="../media/image22.sv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6.png"/><Relationship Id="rId7" Type="http://schemas.openxmlformats.org/officeDocument/2006/relationships/image" Target="../media/image20.sv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22.svg"/><Relationship Id="rId4" Type="http://schemas.openxmlformats.org/officeDocument/2006/relationships/image" Target="../media/image21.png"/><Relationship Id="rId9" Type="http://schemas.openxmlformats.org/officeDocument/2006/relationships/image" Target="../media/image18.svg"/></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emf"/><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880F156E-6FCF-CE44-430D-55E816793BF8}"/>
              </a:ext>
            </a:extLst>
          </p:cNvPr>
          <p:cNvSpPr>
            <a:spLocks noGrp="1"/>
          </p:cNvSpPr>
          <p:nvPr>
            <p:ph type="title"/>
          </p:nvPr>
        </p:nvSpPr>
        <p:spPr>
          <a:xfrm>
            <a:off x="4765726" y="3065460"/>
            <a:ext cx="5006975" cy="1325563"/>
          </a:xfrm>
        </p:spPr>
        <p:txBody>
          <a:bodyPr vert="horz" lIns="91440" tIns="45720" rIns="91440" bIns="45720" rtlCol="0" anchor="b">
            <a:normAutofit fontScale="90000"/>
          </a:bodyPr>
          <a:lstStyle/>
          <a:p>
            <a:r>
              <a:rPr lang="fr-FR" sz="3200" b="1" dirty="0">
                <a:solidFill>
                  <a:schemeClr val="accent2">
                    <a:lumMod val="75000"/>
                  </a:schemeClr>
                </a:solidFill>
                <a:latin typeface="Arial Nova Light" panose="020B0604020202020204" pitchFamily="34" charset="0"/>
                <a:cs typeface="Arial" panose="020B0604020202020204" pitchFamily="34" charset="0"/>
              </a:rPr>
              <a:t>Synthèse du commissaire aux comptes sur les comptes annuels 2022/2023</a:t>
            </a:r>
            <a:br>
              <a:rPr lang="fr-FR" sz="2500" dirty="0">
                <a:solidFill>
                  <a:schemeClr val="accent2">
                    <a:lumMod val="75000"/>
                  </a:schemeClr>
                </a:solidFill>
                <a:latin typeface="Franklin Gothic Heavy" pitchFamily="34" charset="0"/>
              </a:rPr>
            </a:br>
            <a:endParaRPr lang="en-US" sz="2500" dirty="0">
              <a:solidFill>
                <a:schemeClr val="accent2">
                  <a:lumMod val="75000"/>
                </a:schemeClr>
              </a:solidFill>
            </a:endParaRPr>
          </a:p>
        </p:txBody>
      </p:sp>
      <p:sp>
        <p:nvSpPr>
          <p:cNvPr id="7" name="Rectangle 62">
            <a:extLst>
              <a:ext uri="{FF2B5EF4-FFF2-40B4-BE49-F238E27FC236}">
                <a16:creationId xmlns:a16="http://schemas.microsoft.com/office/drawing/2014/main" id="{10505042-2524-815F-3880-FB7BA6DF4D32}"/>
              </a:ext>
            </a:extLst>
          </p:cNvPr>
          <p:cNvSpPr>
            <a:spLocks noChangeArrowheads="1"/>
          </p:cNvSpPr>
          <p:nvPr/>
        </p:nvSpPr>
        <p:spPr bwMode="auto">
          <a:xfrm>
            <a:off x="4919151" y="4391023"/>
            <a:ext cx="5035550" cy="307975"/>
          </a:xfrm>
          <a:prstGeom prst="rect">
            <a:avLst/>
          </a:prstGeom>
          <a:noFill/>
          <a:ln w="9525">
            <a:noFill/>
            <a:miter lim="800000"/>
            <a:headEnd/>
            <a:tailEnd/>
          </a:ln>
        </p:spPr>
        <p:txBody>
          <a:bodyPr>
            <a:spAutoFit/>
          </a:bodyPr>
          <a:lstStyle/>
          <a:p>
            <a:r>
              <a:rPr lang="fr-FR" sz="1400" i="1" dirty="0">
                <a:solidFill>
                  <a:schemeClr val="accent2">
                    <a:lumMod val="75000"/>
                  </a:schemeClr>
                </a:solidFill>
              </a:rPr>
              <a:t>(</a:t>
            </a:r>
            <a:r>
              <a:rPr lang="fr-FR" sz="1400" i="1" dirty="0">
                <a:solidFill>
                  <a:schemeClr val="accent2">
                    <a:lumMod val="75000"/>
                  </a:schemeClr>
                </a:solidFill>
                <a:latin typeface="Arial Nova Light" panose="020B0304020202020204" pitchFamily="34" charset="0"/>
              </a:rPr>
              <a:t>Prévue à l’article  823-16 du  code du commerce) </a:t>
            </a:r>
          </a:p>
        </p:txBody>
      </p:sp>
      <p:pic>
        <p:nvPicPr>
          <p:cNvPr id="3" name="Image 2">
            <a:extLst>
              <a:ext uri="{FF2B5EF4-FFF2-40B4-BE49-F238E27FC236}">
                <a16:creationId xmlns:a16="http://schemas.microsoft.com/office/drawing/2014/main" id="{C76FDAC2-EC83-4EC8-43A2-01433D5DB066}"/>
              </a:ext>
            </a:extLst>
          </p:cNvPr>
          <p:cNvPicPr>
            <a:picLocks noChangeAspect="1"/>
          </p:cNvPicPr>
          <p:nvPr/>
        </p:nvPicPr>
        <p:blipFill>
          <a:blip r:embed="rId2"/>
          <a:stretch>
            <a:fillRect/>
          </a:stretch>
        </p:blipFill>
        <p:spPr>
          <a:xfrm>
            <a:off x="59098" y="267505"/>
            <a:ext cx="4217626" cy="3599234"/>
          </a:xfrm>
          <a:prstGeom prst="rect">
            <a:avLst/>
          </a:prstGeom>
        </p:spPr>
      </p:pic>
      <p:sp>
        <p:nvSpPr>
          <p:cNvPr id="8" name="Espace réservé du numéro de diapositive 7">
            <a:extLst>
              <a:ext uri="{FF2B5EF4-FFF2-40B4-BE49-F238E27FC236}">
                <a16:creationId xmlns:a16="http://schemas.microsoft.com/office/drawing/2014/main" id="{8643EE8E-4CC6-D473-3DC0-79ACFF98F7EA}"/>
              </a:ext>
            </a:extLst>
          </p:cNvPr>
          <p:cNvSpPr>
            <a:spLocks noGrp="1"/>
          </p:cNvSpPr>
          <p:nvPr>
            <p:ph type="sldNum" sz="quarter" idx="12"/>
          </p:nvPr>
        </p:nvSpPr>
        <p:spPr>
          <a:xfrm>
            <a:off x="9772701" y="6342152"/>
            <a:ext cx="683339" cy="365125"/>
          </a:xfrm>
        </p:spPr>
        <p:txBody>
          <a:bodyPr/>
          <a:lstStyle/>
          <a:p>
            <a:fld id="{395FFE17-1C7A-4C87-ACFA-94F5666BC176}" type="slidenum">
              <a:rPr lang="fr-FR" smtClean="0"/>
              <a:t>1</a:t>
            </a:fld>
            <a:endParaRPr lang="fr-FR"/>
          </a:p>
        </p:txBody>
      </p:sp>
      <p:grpSp>
        <p:nvGrpSpPr>
          <p:cNvPr id="9" name="Group 7">
            <a:extLst>
              <a:ext uri="{FF2B5EF4-FFF2-40B4-BE49-F238E27FC236}">
                <a16:creationId xmlns:a16="http://schemas.microsoft.com/office/drawing/2014/main" id="{86F8A337-163E-7CA7-0CD5-4C34B9D5B94F}"/>
              </a:ext>
            </a:extLst>
          </p:cNvPr>
          <p:cNvGrpSpPr>
            <a:grpSpLocks/>
          </p:cNvGrpSpPr>
          <p:nvPr/>
        </p:nvGrpSpPr>
        <p:grpSpPr bwMode="auto">
          <a:xfrm>
            <a:off x="10803642" y="5794217"/>
            <a:ext cx="936000" cy="864000"/>
            <a:chOff x="2082" y="11595"/>
            <a:chExt cx="1417" cy="1417"/>
          </a:xfrm>
        </p:grpSpPr>
        <p:sp>
          <p:nvSpPr>
            <p:cNvPr id="10" name="Rectangle 8">
              <a:extLst>
                <a:ext uri="{FF2B5EF4-FFF2-40B4-BE49-F238E27FC236}">
                  <a16:creationId xmlns:a16="http://schemas.microsoft.com/office/drawing/2014/main" id="{60ECE556-704F-5423-5AE2-0AFB3C6A357C}"/>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2" name="Oval 9">
              <a:extLst>
                <a:ext uri="{FF2B5EF4-FFF2-40B4-BE49-F238E27FC236}">
                  <a16:creationId xmlns:a16="http://schemas.microsoft.com/office/drawing/2014/main" id="{CCEFAE31-2023-3C51-7F37-A2EE30D6E292}"/>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3" name="Freeform 10">
              <a:extLst>
                <a:ext uri="{FF2B5EF4-FFF2-40B4-BE49-F238E27FC236}">
                  <a16:creationId xmlns:a16="http://schemas.microsoft.com/office/drawing/2014/main" id="{E0F62CD2-7B06-3F77-EC9E-3870B37C2651}"/>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4" name="Freeform 11">
              <a:extLst>
                <a:ext uri="{FF2B5EF4-FFF2-40B4-BE49-F238E27FC236}">
                  <a16:creationId xmlns:a16="http://schemas.microsoft.com/office/drawing/2014/main" id="{282DC6E3-1302-D1F7-5413-53A6EEC6FFF0}"/>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Tree>
    <p:extLst>
      <p:ext uri="{BB962C8B-B14F-4D97-AF65-F5344CB8AC3E}">
        <p14:creationId xmlns:p14="http://schemas.microsoft.com/office/powerpoint/2010/main" val="223656348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200587" y="328480"/>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Les chiffres clés - Les fonds dédiés au 31/08/2023  </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27" name="Espace réservé du numéro de diapositive 10">
            <a:extLst>
              <a:ext uri="{FF2B5EF4-FFF2-40B4-BE49-F238E27FC236}">
                <a16:creationId xmlns:a16="http://schemas.microsoft.com/office/drawing/2014/main" id="{8C71DA56-385F-AAAA-502A-7A61A4FDC9F6}"/>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10</a:t>
            </a:fld>
            <a:endParaRPr lang="fr-FR" sz="1200" b="1">
              <a:solidFill>
                <a:srgbClr val="2B79B3"/>
              </a:solidFill>
            </a:endParaRPr>
          </a:p>
        </p:txBody>
      </p:sp>
      <p:pic>
        <p:nvPicPr>
          <p:cNvPr id="24" name="Image 23">
            <a:extLst>
              <a:ext uri="{FF2B5EF4-FFF2-40B4-BE49-F238E27FC236}">
                <a16:creationId xmlns:a16="http://schemas.microsoft.com/office/drawing/2014/main" id="{41722D79-B1AC-895E-F348-76438A2C044A}"/>
              </a:ext>
            </a:extLst>
          </p:cNvPr>
          <p:cNvPicPr>
            <a:picLocks noChangeAspect="1"/>
          </p:cNvPicPr>
          <p:nvPr/>
        </p:nvPicPr>
        <p:blipFill>
          <a:blip r:embed="rId3"/>
          <a:stretch>
            <a:fillRect/>
          </a:stretch>
        </p:blipFill>
        <p:spPr>
          <a:xfrm>
            <a:off x="1297416" y="1624803"/>
            <a:ext cx="5962162" cy="1668424"/>
          </a:xfrm>
          <a:prstGeom prst="rect">
            <a:avLst/>
          </a:prstGeom>
        </p:spPr>
      </p:pic>
      <p:sp>
        <p:nvSpPr>
          <p:cNvPr id="25" name="ZoneTexte 24">
            <a:extLst>
              <a:ext uri="{FF2B5EF4-FFF2-40B4-BE49-F238E27FC236}">
                <a16:creationId xmlns:a16="http://schemas.microsoft.com/office/drawing/2014/main" id="{81EE1B44-1BA4-D6E4-67CA-8E94380ADBDC}"/>
              </a:ext>
            </a:extLst>
          </p:cNvPr>
          <p:cNvSpPr txBox="1"/>
          <p:nvPr/>
        </p:nvSpPr>
        <p:spPr>
          <a:xfrm>
            <a:off x="1200587" y="3821957"/>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lnSpc>
                <a:spcPct val="150000"/>
              </a:lnSpc>
              <a:defRPr/>
            </a:pPr>
            <a:r>
              <a:rPr lang="fr-FR" sz="1400" b="0" i="0" dirty="0">
                <a:solidFill>
                  <a:schemeClr val="tx1"/>
                </a:solidFill>
              </a:rPr>
              <a:t>Les fonds dédiés concernent :</a:t>
            </a:r>
          </a:p>
          <a:p>
            <a:pPr defTabSz="899010">
              <a:lnSpc>
                <a:spcPct val="150000"/>
              </a:lnSpc>
              <a:defRPr/>
            </a:pPr>
            <a:r>
              <a:rPr lang="fr-FR" sz="1400" b="0" i="0" dirty="0">
                <a:solidFill>
                  <a:schemeClr val="tx1"/>
                </a:solidFill>
              </a:rPr>
              <a:t>- la part de la subvention ANS 2022/2023 correspondant au dernier quadrimestre de l’année 2023 pour 3 000 € (1/3 de la subvention globale de 9 000€);</a:t>
            </a:r>
          </a:p>
          <a:p>
            <a:pPr defTabSz="899010">
              <a:lnSpc>
                <a:spcPct val="150000"/>
              </a:lnSpc>
              <a:defRPr/>
            </a:pPr>
            <a:r>
              <a:rPr lang="fr-FR" sz="1400" b="0" i="0" dirty="0">
                <a:solidFill>
                  <a:schemeClr val="tx1"/>
                </a:solidFill>
              </a:rPr>
              <a:t>- le reliquat de subvention FFE plan de relance non encore consommé pour 1 202 € ;</a:t>
            </a:r>
          </a:p>
          <a:p>
            <a:pPr defTabSz="899010">
              <a:lnSpc>
                <a:spcPct val="150000"/>
              </a:lnSpc>
              <a:defRPr/>
            </a:pPr>
            <a:r>
              <a:rPr lang="fr-FR" sz="1400" b="0" i="0" dirty="0">
                <a:solidFill>
                  <a:schemeClr val="tx1"/>
                </a:solidFill>
              </a:rPr>
              <a:t>- la part de la subvention fonds territorial qui a été affectée au financement des CAVALEV pour 8 860 € et qui sera reprise, au cours des prochains exercices, au même rythme que les amortissements de cet investissement.</a:t>
            </a:r>
          </a:p>
          <a:p>
            <a:pPr defTabSz="899010">
              <a:defRPr/>
            </a:pPr>
            <a:endParaRPr lang="fr-FR" sz="1200" b="0" i="0" dirty="0">
              <a:solidFill>
                <a:schemeClr val="tx1"/>
              </a:solidFill>
            </a:endParaRPr>
          </a:p>
        </p:txBody>
      </p:sp>
    </p:spTree>
    <p:extLst>
      <p:ext uri="{BB962C8B-B14F-4D97-AF65-F5344CB8AC3E}">
        <p14:creationId xmlns:p14="http://schemas.microsoft.com/office/powerpoint/2010/main" val="1183806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938607" y="1976396"/>
            <a:ext cx="9340130" cy="1077218"/>
          </a:xfrm>
          <a:prstGeom prst="rect">
            <a:avLst/>
          </a:prstGeom>
          <a:noFill/>
        </p:spPr>
        <p:txBody>
          <a:bodyPr wrap="square">
            <a:spAutoFit/>
          </a:bodyPr>
          <a:lstStyle/>
          <a:p>
            <a:pPr marL="285750" indent="-285750" algn="just" defTabSz="899010">
              <a:buFont typeface="Wingdings" panose="05000000000000000000" pitchFamily="2" charset="2"/>
              <a:buChar char="§"/>
              <a:defRPr/>
            </a:pPr>
            <a:endParaRPr lang="fr-FR" sz="1600" b="1" dirty="0">
              <a:latin typeface="+mj-lt"/>
              <a:ea typeface="+mj-ea"/>
              <a:cs typeface="+mj-cs"/>
            </a:endParaRPr>
          </a:p>
          <a:p>
            <a:pPr algn="just" defTabSz="899010">
              <a:defRPr/>
            </a:pPr>
            <a:r>
              <a:rPr lang="fr-FR" sz="1600" b="1" dirty="0">
                <a:latin typeface="+mj-lt"/>
                <a:ea typeface="+mj-ea"/>
                <a:cs typeface="+mj-cs"/>
              </a:rPr>
              <a:t>La subvention socle de la CDC, d’un montant de 21 000 €, a été octroyée sur la base d’une montant de dépenses subventionnables de 247 650€. Le montant des dépenses de l’exercice étant inférieur, cette subvention est susceptible d’être, en partie, reprise.</a:t>
            </a:r>
          </a:p>
        </p:txBody>
      </p:sp>
      <p:sp>
        <p:nvSpPr>
          <p:cNvPr id="6" name="Espace réservé du numéro de diapositive 10">
            <a:extLst>
              <a:ext uri="{FF2B5EF4-FFF2-40B4-BE49-F238E27FC236}">
                <a16:creationId xmlns:a16="http://schemas.microsoft.com/office/drawing/2014/main" id="{A5E4476B-790C-C9E8-FF50-4278CFE78FFB}"/>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11</a:t>
            </a:fld>
            <a:endParaRPr lang="fr-FR" sz="1200" b="1">
              <a:solidFill>
                <a:srgbClr val="2B79B3"/>
              </a:solidFill>
            </a:endParaRPr>
          </a:p>
        </p:txBody>
      </p:sp>
      <p:sp>
        <p:nvSpPr>
          <p:cNvPr id="3" name="ZoneTexte 2">
            <a:extLst>
              <a:ext uri="{FF2B5EF4-FFF2-40B4-BE49-F238E27FC236}">
                <a16:creationId xmlns:a16="http://schemas.microsoft.com/office/drawing/2014/main" id="{77989136-CCD5-8A8A-A041-FD73535C845B}"/>
              </a:ext>
            </a:extLst>
          </p:cNvPr>
          <p:cNvSpPr txBox="1"/>
          <p:nvPr/>
        </p:nvSpPr>
        <p:spPr>
          <a:xfrm>
            <a:off x="1107271" y="444837"/>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Les chiffres clés - Les subventions et les fonds dédiés</a:t>
            </a:r>
          </a:p>
        </p:txBody>
      </p:sp>
      <p:sp>
        <p:nvSpPr>
          <p:cNvPr id="4" name="ZoneTexte 3">
            <a:extLst>
              <a:ext uri="{FF2B5EF4-FFF2-40B4-BE49-F238E27FC236}">
                <a16:creationId xmlns:a16="http://schemas.microsoft.com/office/drawing/2014/main" id="{B0F70A85-7837-8ACD-BBFA-0B7FB7A3363A}"/>
              </a:ext>
            </a:extLst>
          </p:cNvPr>
          <p:cNvSpPr txBox="1"/>
          <p:nvPr/>
        </p:nvSpPr>
        <p:spPr>
          <a:xfrm>
            <a:off x="938607" y="1520578"/>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1800" i="0" dirty="0">
                <a:solidFill>
                  <a:schemeClr val="accent1">
                    <a:lumMod val="50000"/>
                  </a:schemeClr>
                </a:solidFill>
              </a:rPr>
              <a:t>Points d’attention </a:t>
            </a:r>
          </a:p>
          <a:p>
            <a:pPr defTabSz="899010">
              <a:defRPr/>
            </a:pPr>
            <a:endParaRPr lang="fr-FR" sz="1800" i="0" dirty="0">
              <a:solidFill>
                <a:schemeClr val="accent1">
                  <a:lumMod val="50000"/>
                </a:schemeClr>
              </a:solidFill>
            </a:endParaRPr>
          </a:p>
        </p:txBody>
      </p:sp>
    </p:spTree>
    <p:extLst>
      <p:ext uri="{BB962C8B-B14F-4D97-AF65-F5344CB8AC3E}">
        <p14:creationId xmlns:p14="http://schemas.microsoft.com/office/powerpoint/2010/main" val="3182441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Espace réservé du contenu 4">
            <a:extLst>
              <a:ext uri="{FF2B5EF4-FFF2-40B4-BE49-F238E27FC236}">
                <a16:creationId xmlns:a16="http://schemas.microsoft.com/office/drawing/2014/main" id="{0EC94ECA-3FDA-D05A-56F0-A004397A884C}"/>
              </a:ext>
            </a:extLst>
          </p:cNvPr>
          <p:cNvPicPr>
            <a:picLocks noGrp="1" noChangeAspect="1"/>
          </p:cNvPicPr>
          <p:nvPr>
            <p:ph idx="1"/>
          </p:nvPr>
        </p:nvPicPr>
        <p:blipFill>
          <a:blip r:embed="rId2"/>
          <a:stretch>
            <a:fillRect/>
          </a:stretch>
        </p:blipFill>
        <p:spPr>
          <a:xfrm rot="10800000">
            <a:off x="200422" y="204972"/>
            <a:ext cx="3173094" cy="3331471"/>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3642" y="5835052"/>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23" name="ZoneTexte 22">
            <a:extLst>
              <a:ext uri="{FF2B5EF4-FFF2-40B4-BE49-F238E27FC236}">
                <a16:creationId xmlns:a16="http://schemas.microsoft.com/office/drawing/2014/main" id="{DEEF548F-C8C8-6FCD-87D2-2739F7768F7B}"/>
              </a:ext>
            </a:extLst>
          </p:cNvPr>
          <p:cNvSpPr txBox="1"/>
          <p:nvPr/>
        </p:nvSpPr>
        <p:spPr>
          <a:xfrm>
            <a:off x="4750152" y="1148591"/>
            <a:ext cx="4412955" cy="2215991"/>
          </a:xfrm>
          <a:prstGeom prst="rect">
            <a:avLst/>
          </a:prstGeom>
          <a:solidFill>
            <a:schemeClr val="bg1"/>
          </a:solidFill>
        </p:spPr>
        <p:txBody>
          <a:bodyPr wrap="square" rtlCol="0">
            <a:spAutoFit/>
          </a:bodyPr>
          <a:lstStyle/>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a:spcBef>
                <a:spcPts val="600"/>
              </a:spcBef>
            </a:pPr>
            <a:r>
              <a:rPr lang="fr-FR" sz="4400" dirty="0">
                <a:solidFill>
                  <a:schemeClr val="accent2">
                    <a:lumMod val="75000"/>
                  </a:schemeClr>
                </a:solidFill>
                <a:latin typeface="Bahnschrift SemiLight SemiConde" panose="020B0502040204020203" pitchFamily="34" charset="0"/>
              </a:rPr>
              <a:t>LES PROCEDURES</a:t>
            </a:r>
          </a:p>
          <a:p>
            <a:pPr>
              <a:spcBef>
                <a:spcPts val="600"/>
              </a:spcBef>
            </a:pPr>
            <a:endParaRPr lang="fr-FR" sz="4400" dirty="0">
              <a:solidFill>
                <a:schemeClr val="accent2">
                  <a:lumMod val="75000"/>
                </a:schemeClr>
              </a:solidFill>
              <a:latin typeface="Bahnschrift SemiLight SemiConde" panose="020B0502040204020203" pitchFamily="34" charset="0"/>
            </a:endParaRPr>
          </a:p>
        </p:txBody>
      </p:sp>
      <p:sp>
        <p:nvSpPr>
          <p:cNvPr id="6" name="ZoneTexte 5">
            <a:extLst>
              <a:ext uri="{FF2B5EF4-FFF2-40B4-BE49-F238E27FC236}">
                <a16:creationId xmlns:a16="http://schemas.microsoft.com/office/drawing/2014/main" id="{E9D4C8C0-E5AB-07D7-0F58-3036A0DA42F3}"/>
              </a:ext>
            </a:extLst>
          </p:cNvPr>
          <p:cNvSpPr txBox="1"/>
          <p:nvPr/>
        </p:nvSpPr>
        <p:spPr>
          <a:xfrm>
            <a:off x="3192763" y="731752"/>
            <a:ext cx="6108568" cy="840230"/>
          </a:xfrm>
          <a:prstGeom prst="rect">
            <a:avLst/>
          </a:prstGeom>
          <a:noFill/>
        </p:spPr>
        <p:txBody>
          <a:bodyPr wrap="square">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z="5400" b="1" kern="0" dirty="0">
                <a:solidFill>
                  <a:schemeClr val="accent2">
                    <a:lumMod val="75000"/>
                  </a:schemeClr>
                </a:solidFill>
                <a:latin typeface="Bahnschrift SemiBold SemiConden" panose="020B0502040204020203" pitchFamily="34" charset="0"/>
                <a:ea typeface="+mj-ea"/>
                <a:cs typeface="+mj-cs"/>
              </a:rPr>
              <a:t>PARTIE 3</a:t>
            </a:r>
            <a:endParaRPr kumimoji="0" lang="en-US" sz="5400" b="1" i="0" u="none" strike="noStrike" kern="0" cap="none" spc="0" normalizeH="0" baseline="0" noProof="1">
              <a:ln>
                <a:noFill/>
              </a:ln>
              <a:solidFill>
                <a:schemeClr val="accent2">
                  <a:lumMod val="75000"/>
                </a:schemeClr>
              </a:solidFill>
              <a:effectLst/>
              <a:uLnTx/>
              <a:uFillTx/>
              <a:latin typeface="Bahnschrift SemiBold SemiConden" panose="020B0502040204020203" pitchFamily="34" charset="0"/>
              <a:ea typeface="+mj-ea"/>
              <a:cs typeface="+mj-cs"/>
            </a:endParaRPr>
          </a:p>
        </p:txBody>
      </p:sp>
      <p:sp>
        <p:nvSpPr>
          <p:cNvPr id="16" name="Espace réservé du numéro de diapositive 10">
            <a:extLst>
              <a:ext uri="{FF2B5EF4-FFF2-40B4-BE49-F238E27FC236}">
                <a16:creationId xmlns:a16="http://schemas.microsoft.com/office/drawing/2014/main" id="{5CCC887A-656D-2D0A-1B67-EB2CF21A7F7F}"/>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12</a:t>
            </a:fld>
            <a:endParaRPr lang="fr-FR" sz="1200" b="1">
              <a:solidFill>
                <a:schemeClr val="bg1"/>
              </a:solidFill>
            </a:endParaRPr>
          </a:p>
        </p:txBody>
      </p:sp>
      <p:sp>
        <p:nvSpPr>
          <p:cNvPr id="14" name="ZoneTexte 13">
            <a:extLst>
              <a:ext uri="{FF2B5EF4-FFF2-40B4-BE49-F238E27FC236}">
                <a16:creationId xmlns:a16="http://schemas.microsoft.com/office/drawing/2014/main" id="{F7B82AA3-714A-BA42-B824-2D3CBEEB780B}"/>
              </a:ext>
            </a:extLst>
          </p:cNvPr>
          <p:cNvSpPr txBox="1"/>
          <p:nvPr/>
        </p:nvSpPr>
        <p:spPr>
          <a:xfrm>
            <a:off x="2053881" y="3583434"/>
            <a:ext cx="6520070" cy="1600438"/>
          </a:xfrm>
          <a:prstGeom prst="rect">
            <a:avLst/>
          </a:prstGeom>
          <a:noFill/>
        </p:spPr>
        <p:txBody>
          <a:bodyPr wrap="square" rtlCol="0">
            <a:spAutoFit/>
          </a:bodyPr>
          <a:lstStyle/>
          <a:p>
            <a:pPr algn="just"/>
            <a:r>
              <a:rPr lang="fr-FR" sz="1400" dirty="0">
                <a:solidFill>
                  <a:schemeClr val="accent2">
                    <a:lumMod val="75000"/>
                  </a:schemeClr>
                </a:solidFill>
                <a:latin typeface="Georgia" pitchFamily="18" charset="0"/>
              </a:rPr>
              <a:t>Dans le cadre de notre mission, nous avons actualisé notre connaissance des  processus de l’association. Ces travaux sur les procédures et les tests effectués sur les principaux circuits nous amènent à faire des remarques.      </a:t>
            </a:r>
            <a:br>
              <a:rPr lang="fr-FR" sz="1400" dirty="0">
                <a:solidFill>
                  <a:schemeClr val="accent2">
                    <a:lumMod val="75000"/>
                  </a:schemeClr>
                </a:solidFill>
                <a:latin typeface="Georgia" pitchFamily="18" charset="0"/>
              </a:rPr>
            </a:br>
            <a:endParaRPr lang="fr-FR" sz="1400" dirty="0">
              <a:solidFill>
                <a:schemeClr val="accent2">
                  <a:lumMod val="75000"/>
                </a:schemeClr>
              </a:solidFill>
              <a:latin typeface="Georgia" pitchFamily="18" charset="0"/>
            </a:endParaRPr>
          </a:p>
          <a:p>
            <a:pPr algn="just"/>
            <a:r>
              <a:rPr lang="fr-FR" sz="1400" dirty="0">
                <a:solidFill>
                  <a:schemeClr val="accent2">
                    <a:lumMod val="75000"/>
                  </a:schemeClr>
                </a:solidFill>
                <a:latin typeface="Georgia" pitchFamily="18" charset="0"/>
              </a:rPr>
              <a:t>Dans un esprit constructif, nous insistons à dessein plus spécialement sur les points faibles  afin que vous puissiez prendre les mesures correctrices nécessaires (recommandations).</a:t>
            </a:r>
            <a:endParaRPr lang="fr-FR" sz="1400" dirty="0"/>
          </a:p>
        </p:txBody>
      </p:sp>
    </p:spTree>
    <p:extLst>
      <p:ext uri="{BB962C8B-B14F-4D97-AF65-F5344CB8AC3E}">
        <p14:creationId xmlns:p14="http://schemas.microsoft.com/office/powerpoint/2010/main" val="742433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1017707" y="382560"/>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ORGANISATION ADMINISTRATIVE </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7" name="Rectangle 6">
            <a:extLst>
              <a:ext uri="{FF2B5EF4-FFF2-40B4-BE49-F238E27FC236}">
                <a16:creationId xmlns:a16="http://schemas.microsoft.com/office/drawing/2014/main" id="{6D7D5695-991A-AC1F-76F6-2A43C1D3358B}"/>
              </a:ext>
            </a:extLst>
          </p:cNvPr>
          <p:cNvSpPr/>
          <p:nvPr/>
        </p:nvSpPr>
        <p:spPr>
          <a:xfrm>
            <a:off x="1227220" y="963771"/>
            <a:ext cx="9814494" cy="1005036"/>
          </a:xfrm>
          <a:prstGeom prst="rect">
            <a:avLst/>
          </a:prstGeom>
          <a:solidFill>
            <a:schemeClr val="accent1">
              <a:lumMod val="50000"/>
            </a:schemeClr>
          </a:solidFill>
        </p:spPr>
        <p:style>
          <a:lnRef idx="2">
            <a:schemeClr val="accent2"/>
          </a:lnRef>
          <a:fillRef idx="1">
            <a:schemeClr val="lt1"/>
          </a:fillRef>
          <a:effectRef idx="0">
            <a:schemeClr val="accent2"/>
          </a:effectRef>
          <a:fontRef idx="minor">
            <a:schemeClr val="dk1"/>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endParaRPr lang="fr-FR" sz="1200" b="1" dirty="0">
              <a:solidFill>
                <a:schemeClr val="accent2">
                  <a:lumMod val="50000"/>
                </a:schemeClr>
              </a:solidFill>
            </a:endParaRPr>
          </a:p>
        </p:txBody>
      </p:sp>
      <p:sp>
        <p:nvSpPr>
          <p:cNvPr id="15" name="Rectangle 14">
            <a:extLst>
              <a:ext uri="{FF2B5EF4-FFF2-40B4-BE49-F238E27FC236}">
                <a16:creationId xmlns:a16="http://schemas.microsoft.com/office/drawing/2014/main" id="{EC45B8E7-DB10-3CA8-BB4A-A0518FF06B3B}"/>
              </a:ext>
            </a:extLst>
          </p:cNvPr>
          <p:cNvSpPr/>
          <p:nvPr/>
        </p:nvSpPr>
        <p:spPr>
          <a:xfrm>
            <a:off x="1227221" y="2091458"/>
            <a:ext cx="9814493" cy="3057020"/>
          </a:xfrm>
          <a:prstGeom prst="rect">
            <a:avLst/>
          </a:prstGeom>
          <a:solidFill>
            <a:schemeClr val="accent1">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Rectangle 12">
            <a:extLst>
              <a:ext uri="{FF2B5EF4-FFF2-40B4-BE49-F238E27FC236}">
                <a16:creationId xmlns:a16="http://schemas.microsoft.com/office/drawing/2014/main" id="{22A64856-DA5F-8462-8625-066566866038}"/>
              </a:ext>
            </a:extLst>
          </p:cNvPr>
          <p:cNvSpPr/>
          <p:nvPr/>
        </p:nvSpPr>
        <p:spPr>
          <a:xfrm>
            <a:off x="1255374" y="2085190"/>
            <a:ext cx="7792001" cy="30570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3703" tIns="43703" rIns="43703" bIns="43703" numCol="1" spcCol="1270" anchor="ctr" anchorCtr="0">
            <a:noAutofit/>
          </a:bodyPr>
          <a:lstStyle/>
          <a:p>
            <a:pPr algn="just" defTabSz="509895">
              <a:spcAft>
                <a:spcPct val="35000"/>
              </a:spcAft>
            </a:pPr>
            <a:r>
              <a:rPr lang="fr-FR" sz="1200" b="1" dirty="0">
                <a:solidFill>
                  <a:schemeClr val="tx2">
                    <a:lumMod val="50000"/>
                  </a:schemeClr>
                </a:solidFill>
              </a:rPr>
              <a:t>Constats :</a:t>
            </a:r>
          </a:p>
          <a:p>
            <a:pPr algn="just" defTabSz="509895">
              <a:spcAft>
                <a:spcPct val="35000"/>
              </a:spcAft>
            </a:pPr>
            <a:endParaRPr lang="fr-FR" sz="1200" b="1" dirty="0">
              <a:solidFill>
                <a:schemeClr val="tx2">
                  <a:lumMod val="50000"/>
                </a:schemeClr>
              </a:solidFill>
            </a:endParaRPr>
          </a:p>
          <a:p>
            <a:pPr algn="just" defTabSz="509895">
              <a:spcAft>
                <a:spcPct val="35000"/>
              </a:spcAft>
            </a:pPr>
            <a:r>
              <a:rPr lang="fr-FR" sz="1100" b="1" dirty="0">
                <a:solidFill>
                  <a:schemeClr val="tx2">
                    <a:lumMod val="50000"/>
                  </a:schemeClr>
                </a:solidFill>
              </a:rPr>
              <a:t>Points positifs constatés :</a:t>
            </a:r>
          </a:p>
          <a:p>
            <a:pPr algn="just" defTabSz="509895">
              <a:spcAft>
                <a:spcPct val="35000"/>
              </a:spcAft>
            </a:pPr>
            <a:r>
              <a:rPr lang="fr-FR" sz="1100" dirty="0">
                <a:solidFill>
                  <a:schemeClr val="tx2">
                    <a:lumMod val="50000"/>
                  </a:schemeClr>
                </a:solidFill>
              </a:rPr>
              <a:t>- Les factures reçues par le CRE font l’objet d’un contrôle formalisé par la Président avant règlement par apposition d’un tampon  « BON A PAYER » suivi de la signature du Président;</a:t>
            </a:r>
          </a:p>
          <a:p>
            <a:pPr algn="just" defTabSz="509895">
              <a:spcAft>
                <a:spcPct val="35000"/>
              </a:spcAft>
            </a:pPr>
            <a:r>
              <a:rPr lang="fr-FR" sz="1100" dirty="0">
                <a:solidFill>
                  <a:schemeClr val="tx2">
                    <a:lumMod val="50000"/>
                  </a:schemeClr>
                </a:solidFill>
              </a:rPr>
              <a:t>- Les fiches de paie font également l’objet d’une validation par le Président qui est formalisée par une signature de la fiche de paye ou un document joint. </a:t>
            </a:r>
          </a:p>
          <a:p>
            <a:pPr algn="just" defTabSz="509895">
              <a:spcAft>
                <a:spcPct val="35000"/>
              </a:spcAft>
            </a:pPr>
            <a:endParaRPr lang="fr-FR" sz="1100" dirty="0">
              <a:solidFill>
                <a:schemeClr val="tx2">
                  <a:lumMod val="50000"/>
                </a:schemeClr>
              </a:solidFill>
            </a:endParaRPr>
          </a:p>
          <a:p>
            <a:pPr algn="just" defTabSz="509895">
              <a:spcAft>
                <a:spcPct val="35000"/>
              </a:spcAft>
            </a:pPr>
            <a:r>
              <a:rPr lang="fr-FR" sz="1100" b="1" dirty="0">
                <a:solidFill>
                  <a:schemeClr val="tx2">
                    <a:lumMod val="50000"/>
                  </a:schemeClr>
                </a:solidFill>
              </a:rPr>
              <a:t>Points faibles constatés :</a:t>
            </a:r>
          </a:p>
          <a:p>
            <a:pPr algn="just" defTabSz="509895">
              <a:spcAft>
                <a:spcPct val="35000"/>
              </a:spcAft>
            </a:pPr>
            <a:r>
              <a:rPr lang="fr-FR" sz="1100" dirty="0">
                <a:solidFill>
                  <a:schemeClr val="tx2">
                    <a:lumMod val="50000"/>
                  </a:schemeClr>
                </a:solidFill>
              </a:rPr>
              <a:t>- Les factures sont rangées par mois de règlement;</a:t>
            </a:r>
          </a:p>
          <a:p>
            <a:pPr algn="just" defTabSz="509895">
              <a:spcAft>
                <a:spcPct val="35000"/>
              </a:spcAft>
            </a:pPr>
            <a:r>
              <a:rPr lang="fr-FR" sz="1100" dirty="0">
                <a:solidFill>
                  <a:schemeClr val="tx2">
                    <a:lumMod val="50000"/>
                  </a:schemeClr>
                </a:solidFill>
              </a:rPr>
              <a:t>- Les numéros des factures émises par le CRE ne se suivent pas et ne permettent pas de s’assurer de l’exhaustivité des factures comptabilisées.</a:t>
            </a:r>
          </a:p>
        </p:txBody>
      </p:sp>
      <p:sp>
        <p:nvSpPr>
          <p:cNvPr id="16" name="ZoneTexte 15">
            <a:extLst>
              <a:ext uri="{FF2B5EF4-FFF2-40B4-BE49-F238E27FC236}">
                <a16:creationId xmlns:a16="http://schemas.microsoft.com/office/drawing/2014/main" id="{A992E29A-ADF5-E2EF-12BE-A384E126C603}"/>
              </a:ext>
            </a:extLst>
          </p:cNvPr>
          <p:cNvSpPr txBox="1"/>
          <p:nvPr/>
        </p:nvSpPr>
        <p:spPr>
          <a:xfrm>
            <a:off x="2405464" y="1029753"/>
            <a:ext cx="7640316" cy="903324"/>
          </a:xfrm>
          <a:prstGeom prst="rect">
            <a:avLst/>
          </a:prstGeom>
          <a:noFill/>
        </p:spPr>
        <p:txBody>
          <a:bodyPr wrap="square" rtlCol="0">
            <a:spAutoFit/>
          </a:bodyPr>
          <a:lstStyle/>
          <a:p>
            <a:pPr algn="just" defTabSz="509895">
              <a:spcBef>
                <a:spcPct val="0"/>
              </a:spcBef>
              <a:spcAft>
                <a:spcPct val="35000"/>
              </a:spcAft>
            </a:pPr>
            <a:r>
              <a:rPr lang="fr-FR" sz="1200" b="1" dirty="0">
                <a:solidFill>
                  <a:schemeClr val="bg1"/>
                </a:solidFill>
              </a:rPr>
              <a:t>Notre démarche : </a:t>
            </a:r>
            <a:r>
              <a:rPr lang="fr-FR" sz="1100" dirty="0">
                <a:solidFill>
                  <a:schemeClr val="bg1"/>
                </a:solidFill>
              </a:rPr>
              <a:t>Analyse de l’évolution des procédures relatives au contrôle, à l’ordonnancement des factures et à leur paiement.</a:t>
            </a:r>
          </a:p>
          <a:p>
            <a:pPr algn="just" defTabSz="509895">
              <a:spcBef>
                <a:spcPct val="0"/>
              </a:spcBef>
              <a:spcAft>
                <a:spcPct val="35000"/>
              </a:spcAft>
              <a:buFont typeface="Wingdings" pitchFamily="2" charset="2"/>
              <a:buChar char="à"/>
            </a:pPr>
            <a:r>
              <a:rPr lang="fr-FR" sz="1100" dirty="0">
                <a:solidFill>
                  <a:schemeClr val="bg1"/>
                </a:solidFill>
              </a:rPr>
              <a:t> Entretien avec Shana HADJER, chargée de mission. </a:t>
            </a:r>
          </a:p>
          <a:p>
            <a:pPr algn="just" defTabSz="509895">
              <a:spcBef>
                <a:spcPct val="0"/>
              </a:spcBef>
              <a:spcAft>
                <a:spcPct val="35000"/>
              </a:spcAft>
              <a:buFont typeface="Wingdings" pitchFamily="2" charset="2"/>
              <a:buChar char="à"/>
            </a:pPr>
            <a:r>
              <a:rPr lang="fr-FR" sz="1100" dirty="0">
                <a:solidFill>
                  <a:schemeClr val="bg1"/>
                </a:solidFill>
              </a:rPr>
              <a:t> Analyse documentaire (factures, attestations,…..).</a:t>
            </a:r>
            <a:endParaRPr lang="fr-FR" sz="1100" b="1" dirty="0">
              <a:solidFill>
                <a:schemeClr val="bg1"/>
              </a:solidFill>
            </a:endParaRPr>
          </a:p>
        </p:txBody>
      </p:sp>
      <p:sp>
        <p:nvSpPr>
          <p:cNvPr id="17" name="Rectangle à coins arrondis 72">
            <a:extLst>
              <a:ext uri="{FF2B5EF4-FFF2-40B4-BE49-F238E27FC236}">
                <a16:creationId xmlns:a16="http://schemas.microsoft.com/office/drawing/2014/main" id="{E0FF41AE-BE34-1587-C78E-EA52556AC147}"/>
              </a:ext>
            </a:extLst>
          </p:cNvPr>
          <p:cNvSpPr/>
          <p:nvPr/>
        </p:nvSpPr>
        <p:spPr>
          <a:xfrm>
            <a:off x="1509394" y="1110412"/>
            <a:ext cx="776121" cy="789656"/>
          </a:xfrm>
          <a:prstGeom prst="roundRect">
            <a:avLst>
              <a:gd name="adj" fmla="val 10000"/>
            </a:avLst>
          </a:prstGeom>
          <a:blipFill rotWithShape="0">
            <a:blip r:embed="rId3" cstate="print">
              <a:grayscl/>
            </a:blip>
            <a:stretch>
              <a:fillRect/>
            </a:stretch>
          </a:blipFill>
        </p:spPr>
        <p:style>
          <a:lnRef idx="0">
            <a:schemeClr val="accent6">
              <a:shade val="80000"/>
              <a:hueOff val="0"/>
              <a:satOff val="0"/>
              <a:lumOff val="0"/>
              <a:alphaOff val="0"/>
            </a:schemeClr>
          </a:lnRef>
          <a:fillRef idx="1">
            <a:scrgbClr r="0" g="0" b="0"/>
          </a:fillRef>
          <a:effectRef idx="2">
            <a:schemeClr val="accent6">
              <a:tint val="40000"/>
              <a:hueOff val="0"/>
              <a:satOff val="0"/>
              <a:lumOff val="0"/>
              <a:alphaOff val="0"/>
            </a:schemeClr>
          </a:effectRef>
          <a:fontRef idx="minor">
            <a:schemeClr val="lt1">
              <a:hueOff val="0"/>
              <a:satOff val="0"/>
              <a:lumOff val="0"/>
              <a:alphaOff val="0"/>
            </a:schemeClr>
          </a:fontRef>
        </p:style>
        <p:txBody>
          <a:bodyPr/>
          <a:lstStyle/>
          <a:p>
            <a:endParaRPr lang="fr-FR" dirty="0"/>
          </a:p>
        </p:txBody>
      </p:sp>
      <p:sp>
        <p:nvSpPr>
          <p:cNvPr id="18" name="Rectangle 17">
            <a:extLst>
              <a:ext uri="{FF2B5EF4-FFF2-40B4-BE49-F238E27FC236}">
                <a16:creationId xmlns:a16="http://schemas.microsoft.com/office/drawing/2014/main" id="{CE185384-2B9F-7B27-D607-6872DA936DAB}"/>
              </a:ext>
            </a:extLst>
          </p:cNvPr>
          <p:cNvSpPr/>
          <p:nvPr/>
        </p:nvSpPr>
        <p:spPr>
          <a:xfrm>
            <a:off x="1227222" y="5340254"/>
            <a:ext cx="9814492" cy="1088398"/>
          </a:xfrm>
          <a:prstGeom prst="rect">
            <a:avLst/>
          </a:prstGeom>
          <a:solidFill>
            <a:schemeClr val="accent2">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ZoneTexte 18">
            <a:extLst>
              <a:ext uri="{FF2B5EF4-FFF2-40B4-BE49-F238E27FC236}">
                <a16:creationId xmlns:a16="http://schemas.microsoft.com/office/drawing/2014/main" id="{703E91D0-23FB-5F1A-39ED-2F0002B1C905}"/>
              </a:ext>
            </a:extLst>
          </p:cNvPr>
          <p:cNvSpPr txBox="1"/>
          <p:nvPr/>
        </p:nvSpPr>
        <p:spPr>
          <a:xfrm>
            <a:off x="1255374" y="5354656"/>
            <a:ext cx="9370549" cy="947182"/>
          </a:xfrm>
          <a:prstGeom prst="rect">
            <a:avLst/>
          </a:prstGeom>
          <a:noFill/>
        </p:spPr>
        <p:txBody>
          <a:bodyPr wrap="square" rtlCol="0">
            <a:spAutoFit/>
          </a:bodyPr>
          <a:lstStyle/>
          <a:p>
            <a:pPr algn="just" defTabSz="509895">
              <a:spcBef>
                <a:spcPct val="0"/>
              </a:spcBef>
              <a:spcAft>
                <a:spcPct val="35000"/>
              </a:spcAft>
            </a:pPr>
            <a:r>
              <a:rPr lang="fr-FR" sz="1100" b="1" dirty="0"/>
              <a:t>Recommandations : </a:t>
            </a:r>
          </a:p>
          <a:p>
            <a:pPr algn="just" defTabSz="509895">
              <a:spcBef>
                <a:spcPct val="0"/>
              </a:spcBef>
              <a:spcAft>
                <a:spcPct val="35000"/>
              </a:spcAft>
            </a:pPr>
            <a:endParaRPr lang="fr-FR" sz="1100" b="1" dirty="0"/>
          </a:p>
          <a:p>
            <a:pPr algn="just" defTabSz="509895">
              <a:spcBef>
                <a:spcPct val="0"/>
              </a:spcBef>
              <a:spcAft>
                <a:spcPct val="35000"/>
              </a:spcAft>
            </a:pPr>
            <a:r>
              <a:rPr lang="fr-FR" sz="1100" dirty="0"/>
              <a:t>- Nécessité de mettre en place un classement mensuel des factures par date de factures au lieu des dates de règlements;</a:t>
            </a:r>
          </a:p>
          <a:p>
            <a:pPr algn="just" defTabSz="509895">
              <a:spcBef>
                <a:spcPct val="0"/>
              </a:spcBef>
              <a:spcAft>
                <a:spcPct val="35000"/>
              </a:spcAft>
            </a:pPr>
            <a:r>
              <a:rPr lang="fr-FR" sz="1100" dirty="0"/>
              <a:t>- Assurer un suivi séquentiel dans la numérotation des factures émises par le CRE.</a:t>
            </a:r>
          </a:p>
        </p:txBody>
      </p:sp>
      <p:pic>
        <p:nvPicPr>
          <p:cNvPr id="20" name="Graphique 19" descr="Case à cocher barrée avec un remplissage uni">
            <a:extLst>
              <a:ext uri="{FF2B5EF4-FFF2-40B4-BE49-F238E27FC236}">
                <a16:creationId xmlns:a16="http://schemas.microsoft.com/office/drawing/2014/main" id="{DAB58541-ED3A-C252-F8BA-7B8DCB14A69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598914" y="4061438"/>
            <a:ext cx="639302" cy="639302"/>
          </a:xfrm>
          <a:prstGeom prst="rect">
            <a:avLst/>
          </a:prstGeom>
        </p:spPr>
      </p:pic>
      <p:pic>
        <p:nvPicPr>
          <p:cNvPr id="22" name="Graphique 21" descr="Case cochée avec un remplissage uni">
            <a:extLst>
              <a:ext uri="{FF2B5EF4-FFF2-40B4-BE49-F238E27FC236}">
                <a16:creationId xmlns:a16="http://schemas.microsoft.com/office/drawing/2014/main" id="{96B8C6B4-07C9-A1C9-4E08-1334B10FBC9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598914" y="2974398"/>
            <a:ext cx="639302" cy="639302"/>
          </a:xfrm>
          <a:prstGeom prst="rect">
            <a:avLst/>
          </a:prstGeom>
        </p:spPr>
      </p:pic>
      <p:pic>
        <p:nvPicPr>
          <p:cNvPr id="23" name="Graphique 22" descr="Index pointant vers la droite ">
            <a:extLst>
              <a:ext uri="{FF2B5EF4-FFF2-40B4-BE49-F238E27FC236}">
                <a16:creationId xmlns:a16="http://schemas.microsoft.com/office/drawing/2014/main" id="{E9BCA6A0-EC27-4F52-D4F4-EAE96FB3C67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729989" y="5271129"/>
            <a:ext cx="534206" cy="623563"/>
          </a:xfrm>
          <a:prstGeom prst="rect">
            <a:avLst/>
          </a:prstGeom>
        </p:spPr>
      </p:pic>
      <p:sp>
        <p:nvSpPr>
          <p:cNvPr id="27" name="Espace réservé du numéro de diapositive 10">
            <a:extLst>
              <a:ext uri="{FF2B5EF4-FFF2-40B4-BE49-F238E27FC236}">
                <a16:creationId xmlns:a16="http://schemas.microsoft.com/office/drawing/2014/main" id="{DD962C06-68EF-511E-828A-44AE22DFA228}"/>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13</a:t>
            </a:fld>
            <a:endParaRPr lang="fr-FR" sz="1200" b="1">
              <a:solidFill>
                <a:srgbClr val="2B79B3"/>
              </a:solidFill>
            </a:endParaRPr>
          </a:p>
        </p:txBody>
      </p:sp>
    </p:spTree>
    <p:extLst>
      <p:ext uri="{BB962C8B-B14F-4D97-AF65-F5344CB8AC3E}">
        <p14:creationId xmlns:p14="http://schemas.microsoft.com/office/powerpoint/2010/main" val="1196697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7" name="Rectangle 6">
            <a:extLst>
              <a:ext uri="{FF2B5EF4-FFF2-40B4-BE49-F238E27FC236}">
                <a16:creationId xmlns:a16="http://schemas.microsoft.com/office/drawing/2014/main" id="{6D7D5695-991A-AC1F-76F6-2A43C1D3358B}"/>
              </a:ext>
            </a:extLst>
          </p:cNvPr>
          <p:cNvSpPr/>
          <p:nvPr/>
        </p:nvSpPr>
        <p:spPr>
          <a:xfrm>
            <a:off x="1227220" y="963771"/>
            <a:ext cx="9814494" cy="1005036"/>
          </a:xfrm>
          <a:prstGeom prst="rect">
            <a:avLst/>
          </a:prstGeom>
          <a:solidFill>
            <a:schemeClr val="accent1">
              <a:lumMod val="50000"/>
            </a:schemeClr>
          </a:solidFill>
        </p:spPr>
        <p:style>
          <a:lnRef idx="2">
            <a:schemeClr val="accent2"/>
          </a:lnRef>
          <a:fillRef idx="1">
            <a:schemeClr val="lt1"/>
          </a:fillRef>
          <a:effectRef idx="0">
            <a:schemeClr val="accent2"/>
          </a:effectRef>
          <a:fontRef idx="minor">
            <a:schemeClr val="dk1"/>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endParaRPr lang="fr-FR" sz="1200" b="1" dirty="0">
              <a:solidFill>
                <a:schemeClr val="accent2">
                  <a:lumMod val="50000"/>
                </a:schemeClr>
              </a:solidFill>
            </a:endParaRPr>
          </a:p>
        </p:txBody>
      </p:sp>
      <p:sp>
        <p:nvSpPr>
          <p:cNvPr id="15" name="Rectangle 14">
            <a:extLst>
              <a:ext uri="{FF2B5EF4-FFF2-40B4-BE49-F238E27FC236}">
                <a16:creationId xmlns:a16="http://schemas.microsoft.com/office/drawing/2014/main" id="{EC45B8E7-DB10-3CA8-BB4A-A0518FF06B3B}"/>
              </a:ext>
            </a:extLst>
          </p:cNvPr>
          <p:cNvSpPr/>
          <p:nvPr/>
        </p:nvSpPr>
        <p:spPr>
          <a:xfrm>
            <a:off x="1211525" y="3851736"/>
            <a:ext cx="9814493" cy="2398105"/>
          </a:xfrm>
          <a:prstGeom prst="rect">
            <a:avLst/>
          </a:prstGeom>
          <a:solidFill>
            <a:schemeClr val="accent1">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Rectangle 12">
            <a:extLst>
              <a:ext uri="{FF2B5EF4-FFF2-40B4-BE49-F238E27FC236}">
                <a16:creationId xmlns:a16="http://schemas.microsoft.com/office/drawing/2014/main" id="{22A64856-DA5F-8462-8625-066566866038}"/>
              </a:ext>
            </a:extLst>
          </p:cNvPr>
          <p:cNvSpPr/>
          <p:nvPr/>
        </p:nvSpPr>
        <p:spPr>
          <a:xfrm>
            <a:off x="1265198" y="3556317"/>
            <a:ext cx="9504775" cy="30570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r>
              <a:rPr lang="fr-FR" sz="1100" b="1" dirty="0">
                <a:solidFill>
                  <a:schemeClr val="tx2">
                    <a:lumMod val="50000"/>
                  </a:schemeClr>
                </a:solidFill>
              </a:rPr>
              <a:t>Rappel des dispositions des statuts  : </a:t>
            </a:r>
            <a:endParaRPr lang="fr-FR" sz="1100" dirty="0">
              <a:solidFill>
                <a:srgbClr val="FF0000"/>
              </a:solidFill>
            </a:endParaRPr>
          </a:p>
          <a:p>
            <a:pPr algn="just" defTabSz="509895">
              <a:spcAft>
                <a:spcPct val="35000"/>
              </a:spcAft>
            </a:pPr>
            <a:r>
              <a:rPr lang="fr-FR" sz="1100" dirty="0">
                <a:solidFill>
                  <a:schemeClr val="tx1"/>
                </a:solidFill>
              </a:rPr>
              <a:t>L’article XIV des statuts indique que « le trésorier est responsable des fonds du CRE » et qu’il surveille l’exécution du budget.</a:t>
            </a:r>
          </a:p>
          <a:p>
            <a:pPr algn="just" defTabSz="509895">
              <a:spcAft>
                <a:spcPct val="35000"/>
              </a:spcAft>
              <a:buFontTx/>
              <a:buChar char="-"/>
            </a:pPr>
            <a:endParaRPr lang="fr-FR" sz="1100" b="1" dirty="0">
              <a:solidFill>
                <a:schemeClr val="tx1"/>
              </a:solidFill>
            </a:endParaRPr>
          </a:p>
          <a:p>
            <a:pPr algn="just" defTabSz="509895">
              <a:spcAft>
                <a:spcPct val="35000"/>
              </a:spcAft>
            </a:pPr>
            <a:r>
              <a:rPr lang="fr-FR" sz="1100" b="1" dirty="0">
                <a:solidFill>
                  <a:schemeClr val="tx2">
                    <a:lumMod val="50000"/>
                  </a:schemeClr>
                </a:solidFill>
              </a:rPr>
              <a:t>Organisation actuelle des règlements :</a:t>
            </a:r>
          </a:p>
          <a:p>
            <a:pPr algn="just" defTabSz="509895">
              <a:lnSpc>
                <a:spcPct val="150000"/>
              </a:lnSpc>
              <a:spcAft>
                <a:spcPct val="35000"/>
              </a:spcAft>
            </a:pPr>
            <a:r>
              <a:rPr lang="fr-FR" sz="1100" dirty="0">
                <a:solidFill>
                  <a:schemeClr val="tx2">
                    <a:lumMod val="50000"/>
                  </a:schemeClr>
                </a:solidFill>
              </a:rPr>
              <a:t>Les règlements par virements sont préparés par la chargée de mission qui demande ensuite, par mail, la validation de ces paiements au Président ou à la trésorière. Après validation, le Président ou la trésorière qui disposent tous deux d’un boitier électronique permettant de procéder aux virements en deux étapes doivent transmettre un code à la chargée de mission afin que celle-ci puisse valider les virements. </a:t>
            </a:r>
          </a:p>
          <a:p>
            <a:pPr algn="just" defTabSz="509895">
              <a:spcAft>
                <a:spcPct val="35000"/>
              </a:spcAft>
            </a:pPr>
            <a:r>
              <a:rPr lang="fr-FR" sz="1100" dirty="0">
                <a:solidFill>
                  <a:schemeClr val="tx2">
                    <a:lumMod val="50000"/>
                  </a:schemeClr>
                </a:solidFill>
              </a:rPr>
              <a:t>Les règlements par chèques sont effectués par la trésorière adjointe et la carte bleue de l’association est détenue par le Président.</a:t>
            </a:r>
          </a:p>
          <a:p>
            <a:pPr algn="just" defTabSz="509895">
              <a:spcAft>
                <a:spcPct val="35000"/>
              </a:spcAft>
            </a:pPr>
            <a:endParaRPr lang="fr-FR" sz="1100" b="1" dirty="0">
              <a:solidFill>
                <a:schemeClr val="tx2">
                  <a:lumMod val="50000"/>
                </a:schemeClr>
              </a:solidFill>
            </a:endParaRPr>
          </a:p>
        </p:txBody>
      </p:sp>
      <p:sp>
        <p:nvSpPr>
          <p:cNvPr id="16" name="ZoneTexte 15">
            <a:extLst>
              <a:ext uri="{FF2B5EF4-FFF2-40B4-BE49-F238E27FC236}">
                <a16:creationId xmlns:a16="http://schemas.microsoft.com/office/drawing/2014/main" id="{A992E29A-ADF5-E2EF-12BE-A384E126C603}"/>
              </a:ext>
            </a:extLst>
          </p:cNvPr>
          <p:cNvSpPr txBox="1"/>
          <p:nvPr/>
        </p:nvSpPr>
        <p:spPr>
          <a:xfrm>
            <a:off x="2405464" y="1029753"/>
            <a:ext cx="7640316" cy="739433"/>
          </a:xfrm>
          <a:prstGeom prst="rect">
            <a:avLst/>
          </a:prstGeom>
          <a:noFill/>
        </p:spPr>
        <p:txBody>
          <a:bodyPr wrap="square" rtlCol="0">
            <a:spAutoFit/>
          </a:bodyPr>
          <a:lstStyle/>
          <a:p>
            <a:pPr algn="just" defTabSz="509895">
              <a:spcBef>
                <a:spcPct val="0"/>
              </a:spcBef>
              <a:spcAft>
                <a:spcPct val="35000"/>
              </a:spcAft>
            </a:pPr>
            <a:r>
              <a:rPr lang="fr-FR" sz="1200" b="1" dirty="0">
                <a:solidFill>
                  <a:schemeClr val="bg1"/>
                </a:solidFill>
              </a:rPr>
              <a:t>Notre démarche : </a:t>
            </a:r>
            <a:r>
              <a:rPr lang="fr-FR" sz="1100" dirty="0">
                <a:solidFill>
                  <a:schemeClr val="bg1"/>
                </a:solidFill>
              </a:rPr>
              <a:t>Analyse de l’évolution des procédures relatives aux paiements.</a:t>
            </a:r>
          </a:p>
          <a:p>
            <a:pPr algn="just" defTabSz="509895">
              <a:spcBef>
                <a:spcPct val="0"/>
              </a:spcBef>
              <a:spcAft>
                <a:spcPct val="35000"/>
              </a:spcAft>
              <a:buFont typeface="Wingdings" pitchFamily="2" charset="2"/>
              <a:buChar char="à"/>
            </a:pPr>
            <a:r>
              <a:rPr lang="fr-FR" sz="1100" dirty="0">
                <a:solidFill>
                  <a:schemeClr val="bg1"/>
                </a:solidFill>
              </a:rPr>
              <a:t> Entretien avec Shana HADJER, chargée de mission. </a:t>
            </a:r>
          </a:p>
          <a:p>
            <a:pPr algn="just" defTabSz="509895">
              <a:spcBef>
                <a:spcPct val="0"/>
              </a:spcBef>
              <a:spcAft>
                <a:spcPct val="35000"/>
              </a:spcAft>
              <a:buFont typeface="Wingdings" pitchFamily="2" charset="2"/>
              <a:buChar char="à"/>
            </a:pPr>
            <a:r>
              <a:rPr lang="fr-FR" sz="1100" dirty="0">
                <a:solidFill>
                  <a:schemeClr val="bg1"/>
                </a:solidFill>
              </a:rPr>
              <a:t> Analyse documentaire (factures, attestations,…..).</a:t>
            </a:r>
            <a:endParaRPr lang="fr-FR" sz="1100" b="1" dirty="0">
              <a:solidFill>
                <a:schemeClr val="bg1"/>
              </a:solidFill>
            </a:endParaRPr>
          </a:p>
        </p:txBody>
      </p:sp>
      <p:sp>
        <p:nvSpPr>
          <p:cNvPr id="17" name="Rectangle à coins arrondis 72">
            <a:extLst>
              <a:ext uri="{FF2B5EF4-FFF2-40B4-BE49-F238E27FC236}">
                <a16:creationId xmlns:a16="http://schemas.microsoft.com/office/drawing/2014/main" id="{E0FF41AE-BE34-1587-C78E-EA52556AC147}"/>
              </a:ext>
            </a:extLst>
          </p:cNvPr>
          <p:cNvSpPr/>
          <p:nvPr/>
        </p:nvSpPr>
        <p:spPr>
          <a:xfrm>
            <a:off x="1509394" y="1110412"/>
            <a:ext cx="776121" cy="789656"/>
          </a:xfrm>
          <a:prstGeom prst="roundRect">
            <a:avLst>
              <a:gd name="adj" fmla="val 10000"/>
            </a:avLst>
          </a:prstGeom>
          <a:blipFill rotWithShape="0">
            <a:blip r:embed="rId3" cstate="print">
              <a:grayscl/>
            </a:blip>
            <a:stretch>
              <a:fillRect/>
            </a:stretch>
          </a:blipFill>
        </p:spPr>
        <p:style>
          <a:lnRef idx="0">
            <a:schemeClr val="accent6">
              <a:shade val="80000"/>
              <a:hueOff val="0"/>
              <a:satOff val="0"/>
              <a:lumOff val="0"/>
              <a:alphaOff val="0"/>
            </a:schemeClr>
          </a:lnRef>
          <a:fillRef idx="1">
            <a:scrgbClr r="0" g="0" b="0"/>
          </a:fillRef>
          <a:effectRef idx="2">
            <a:schemeClr val="accent6">
              <a:tint val="40000"/>
              <a:hueOff val="0"/>
              <a:satOff val="0"/>
              <a:lumOff val="0"/>
              <a:alphaOff val="0"/>
            </a:schemeClr>
          </a:effectRef>
          <a:fontRef idx="minor">
            <a:schemeClr val="lt1">
              <a:hueOff val="0"/>
              <a:satOff val="0"/>
              <a:lumOff val="0"/>
              <a:alphaOff val="0"/>
            </a:schemeClr>
          </a:fontRef>
        </p:style>
        <p:txBody>
          <a:bodyPr/>
          <a:lstStyle/>
          <a:p>
            <a:endParaRPr lang="fr-FR" dirty="0"/>
          </a:p>
        </p:txBody>
      </p:sp>
      <p:sp>
        <p:nvSpPr>
          <p:cNvPr id="18" name="Rectangle 17">
            <a:extLst>
              <a:ext uri="{FF2B5EF4-FFF2-40B4-BE49-F238E27FC236}">
                <a16:creationId xmlns:a16="http://schemas.microsoft.com/office/drawing/2014/main" id="{CE185384-2B9F-7B27-D607-6872DA936DAB}"/>
              </a:ext>
            </a:extLst>
          </p:cNvPr>
          <p:cNvSpPr/>
          <p:nvPr/>
        </p:nvSpPr>
        <p:spPr>
          <a:xfrm>
            <a:off x="1227222" y="2234143"/>
            <a:ext cx="9814492" cy="1394337"/>
          </a:xfrm>
          <a:prstGeom prst="rect">
            <a:avLst/>
          </a:prstGeom>
          <a:solidFill>
            <a:schemeClr val="accent2">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ZoneTexte 18">
            <a:extLst>
              <a:ext uri="{FF2B5EF4-FFF2-40B4-BE49-F238E27FC236}">
                <a16:creationId xmlns:a16="http://schemas.microsoft.com/office/drawing/2014/main" id="{703E91D0-23FB-5F1A-39ED-2F0002B1C905}"/>
              </a:ext>
            </a:extLst>
          </p:cNvPr>
          <p:cNvSpPr txBox="1"/>
          <p:nvPr/>
        </p:nvSpPr>
        <p:spPr>
          <a:xfrm>
            <a:off x="1265198" y="2367677"/>
            <a:ext cx="9598394" cy="1051506"/>
          </a:xfrm>
          <a:prstGeom prst="rect">
            <a:avLst/>
          </a:prstGeom>
          <a:noFill/>
        </p:spPr>
        <p:txBody>
          <a:bodyPr wrap="square" rtlCol="0">
            <a:spAutoFit/>
          </a:bodyPr>
          <a:lstStyle/>
          <a:p>
            <a:pPr algn="just" defTabSz="509895">
              <a:spcBef>
                <a:spcPct val="0"/>
              </a:spcBef>
              <a:spcAft>
                <a:spcPct val="35000"/>
              </a:spcAft>
            </a:pPr>
            <a:r>
              <a:rPr lang="fr-FR" sz="1100" b="1" dirty="0"/>
              <a:t>Rappel de la bonne pratique  : </a:t>
            </a:r>
          </a:p>
          <a:p>
            <a:pPr algn="just" defTabSz="509895">
              <a:lnSpc>
                <a:spcPct val="150000"/>
              </a:lnSpc>
              <a:spcBef>
                <a:spcPct val="0"/>
              </a:spcBef>
              <a:spcAft>
                <a:spcPct val="35000"/>
              </a:spcAft>
            </a:pPr>
            <a:r>
              <a:rPr lang="fr-FR" sz="1100" dirty="0">
                <a:solidFill>
                  <a:schemeClr val="tx1"/>
                </a:solidFill>
              </a:rPr>
              <a:t>Les règlements doivent être effectués par le Trésorier et le trésorier adjoint. Il est nécessaire de s’assurer que les règlements ne pourront être effectués qu’en présence du bon à payer du Président sur la pièce</a:t>
            </a:r>
            <a:r>
              <a:rPr lang="fr-FR" sz="1100" b="1" dirty="0">
                <a:solidFill>
                  <a:schemeClr val="tx1"/>
                </a:solidFill>
              </a:rPr>
              <a:t>. </a:t>
            </a:r>
            <a:r>
              <a:rPr lang="fr-FR" sz="1100" b="1" u="sng" dirty="0">
                <a:solidFill>
                  <a:schemeClr val="tx1"/>
                </a:solidFill>
              </a:rPr>
              <a:t>La séparation de l’ordonnateur et du payeur est une règle indispensable de bonne gestion</a:t>
            </a:r>
            <a:endParaRPr lang="fr-FR" sz="1100" dirty="0"/>
          </a:p>
        </p:txBody>
      </p:sp>
      <p:sp>
        <p:nvSpPr>
          <p:cNvPr id="3" name="ZoneTexte 2">
            <a:extLst>
              <a:ext uri="{FF2B5EF4-FFF2-40B4-BE49-F238E27FC236}">
                <a16:creationId xmlns:a16="http://schemas.microsoft.com/office/drawing/2014/main" id="{894A42D0-AC12-17AD-F0A9-8A263D858E51}"/>
              </a:ext>
            </a:extLst>
          </p:cNvPr>
          <p:cNvSpPr txBox="1"/>
          <p:nvPr/>
        </p:nvSpPr>
        <p:spPr>
          <a:xfrm>
            <a:off x="1017705" y="425941"/>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rgbClr val="2A74AC"/>
                </a:solidFill>
                <a:latin typeface="Bahnschrift SemiLight SemiConde" panose="020B0502040204020203" pitchFamily="34" charset="0"/>
              </a:rPr>
              <a:t>ORGANISATION DES REGLEMENTS</a:t>
            </a:r>
          </a:p>
        </p:txBody>
      </p:sp>
      <p:sp>
        <p:nvSpPr>
          <p:cNvPr id="8" name="Espace réservé du numéro de diapositive 10">
            <a:extLst>
              <a:ext uri="{FF2B5EF4-FFF2-40B4-BE49-F238E27FC236}">
                <a16:creationId xmlns:a16="http://schemas.microsoft.com/office/drawing/2014/main" id="{9C4EB11B-2596-32B4-6C31-C7E4EE043236}"/>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14</a:t>
            </a:fld>
            <a:endParaRPr lang="fr-FR" sz="1200" b="1">
              <a:solidFill>
                <a:srgbClr val="2B79B3"/>
              </a:solidFill>
            </a:endParaRPr>
          </a:p>
        </p:txBody>
      </p:sp>
    </p:spTree>
    <p:extLst>
      <p:ext uri="{BB962C8B-B14F-4D97-AF65-F5344CB8AC3E}">
        <p14:creationId xmlns:p14="http://schemas.microsoft.com/office/powerpoint/2010/main" val="7607095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7" name="Rectangle 6">
            <a:extLst>
              <a:ext uri="{FF2B5EF4-FFF2-40B4-BE49-F238E27FC236}">
                <a16:creationId xmlns:a16="http://schemas.microsoft.com/office/drawing/2014/main" id="{6D7D5695-991A-AC1F-76F6-2A43C1D3358B}"/>
              </a:ext>
            </a:extLst>
          </p:cNvPr>
          <p:cNvSpPr/>
          <p:nvPr/>
        </p:nvSpPr>
        <p:spPr>
          <a:xfrm>
            <a:off x="1227220" y="963771"/>
            <a:ext cx="9814494" cy="865968"/>
          </a:xfrm>
          <a:prstGeom prst="rect">
            <a:avLst/>
          </a:prstGeom>
          <a:solidFill>
            <a:schemeClr val="accent1">
              <a:lumMod val="50000"/>
            </a:schemeClr>
          </a:solidFill>
        </p:spPr>
        <p:style>
          <a:lnRef idx="2">
            <a:schemeClr val="accent2"/>
          </a:lnRef>
          <a:fillRef idx="1">
            <a:schemeClr val="lt1"/>
          </a:fillRef>
          <a:effectRef idx="0">
            <a:schemeClr val="accent2"/>
          </a:effectRef>
          <a:fontRef idx="minor">
            <a:schemeClr val="dk1"/>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endParaRPr lang="fr-FR" sz="1200" b="1" dirty="0">
              <a:solidFill>
                <a:schemeClr val="accent2">
                  <a:lumMod val="50000"/>
                </a:schemeClr>
              </a:solidFill>
            </a:endParaRPr>
          </a:p>
        </p:txBody>
      </p:sp>
      <p:sp>
        <p:nvSpPr>
          <p:cNvPr id="15" name="Rectangle 14">
            <a:extLst>
              <a:ext uri="{FF2B5EF4-FFF2-40B4-BE49-F238E27FC236}">
                <a16:creationId xmlns:a16="http://schemas.microsoft.com/office/drawing/2014/main" id="{EC45B8E7-DB10-3CA8-BB4A-A0518FF06B3B}"/>
              </a:ext>
            </a:extLst>
          </p:cNvPr>
          <p:cNvSpPr/>
          <p:nvPr/>
        </p:nvSpPr>
        <p:spPr>
          <a:xfrm>
            <a:off x="1227221" y="2091458"/>
            <a:ext cx="9814493" cy="2754669"/>
          </a:xfrm>
          <a:prstGeom prst="rect">
            <a:avLst/>
          </a:prstGeom>
          <a:solidFill>
            <a:schemeClr val="accent1">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Rectangle 12">
            <a:extLst>
              <a:ext uri="{FF2B5EF4-FFF2-40B4-BE49-F238E27FC236}">
                <a16:creationId xmlns:a16="http://schemas.microsoft.com/office/drawing/2014/main" id="{22A64856-DA5F-8462-8625-066566866038}"/>
              </a:ext>
            </a:extLst>
          </p:cNvPr>
          <p:cNvSpPr/>
          <p:nvPr/>
        </p:nvSpPr>
        <p:spPr>
          <a:xfrm>
            <a:off x="1265195" y="2213194"/>
            <a:ext cx="8149460" cy="30570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r>
              <a:rPr lang="fr-FR" sz="1100" b="1" dirty="0">
                <a:solidFill>
                  <a:schemeClr val="tx2">
                    <a:lumMod val="50000"/>
                  </a:schemeClr>
                </a:solidFill>
              </a:rPr>
              <a:t>Constats : </a:t>
            </a:r>
          </a:p>
          <a:p>
            <a:pPr algn="just" defTabSz="509895">
              <a:spcBef>
                <a:spcPct val="0"/>
              </a:spcBef>
              <a:spcAft>
                <a:spcPct val="35000"/>
              </a:spcAft>
            </a:pPr>
            <a:r>
              <a:rPr lang="fr-FR" sz="1100" b="1" dirty="0">
                <a:solidFill>
                  <a:schemeClr val="tx2">
                    <a:lumMod val="50000"/>
                  </a:schemeClr>
                </a:solidFill>
              </a:rPr>
              <a:t>Points positifs constatés :</a:t>
            </a:r>
            <a:endParaRPr lang="fr-FR" sz="1100" dirty="0">
              <a:solidFill>
                <a:srgbClr val="FF0000"/>
              </a:solidFill>
            </a:endParaRPr>
          </a:p>
          <a:p>
            <a:pPr algn="just" defTabSz="509895">
              <a:spcAft>
                <a:spcPct val="35000"/>
              </a:spcAft>
            </a:pPr>
            <a:r>
              <a:rPr lang="fr-FR" sz="1100" dirty="0">
                <a:solidFill>
                  <a:schemeClr val="tx1"/>
                </a:solidFill>
              </a:rPr>
              <a:t> - Les réunions des comités directeurs commencent par l’approbation du procès-verbal de la réunion précédente ;</a:t>
            </a:r>
          </a:p>
          <a:p>
            <a:pPr algn="just" defTabSz="509895">
              <a:spcAft>
                <a:spcPct val="35000"/>
              </a:spcAft>
            </a:pPr>
            <a:r>
              <a:rPr lang="fr-FR" sz="1100" dirty="0">
                <a:solidFill>
                  <a:schemeClr val="tx1"/>
                </a:solidFill>
              </a:rPr>
              <a:t>- L’article XIII des statuts stipule que le comité directeur suit l’exécution du budget. Nous avons noté qu’un point financier est prévu à chaque réunion et qu’un état avancé des comptes est transmis aux membres ;</a:t>
            </a:r>
          </a:p>
          <a:p>
            <a:pPr algn="just" defTabSz="509895">
              <a:spcAft>
                <a:spcPct val="35000"/>
              </a:spcAft>
            </a:pPr>
            <a:r>
              <a:rPr lang="fr-FR" sz="1100" dirty="0">
                <a:solidFill>
                  <a:schemeClr val="tx1"/>
                </a:solidFill>
              </a:rPr>
              <a:t>- La rédaction des procès-verbaux des réunions du comité directeur s’est améliorée en faisant apparaitre plus clairement les résolutions. Si le vote n’est pas unanime, il faudra mentionner les votes des membres ;</a:t>
            </a:r>
          </a:p>
          <a:p>
            <a:pPr algn="just" defTabSz="509895">
              <a:spcAft>
                <a:spcPct val="35000"/>
              </a:spcAft>
            </a:pPr>
            <a:r>
              <a:rPr lang="fr-FR" sz="1100" dirty="0">
                <a:solidFill>
                  <a:schemeClr val="tx1"/>
                </a:solidFill>
              </a:rPr>
              <a:t>- L’assemblée générale ordinaire a pris une résolution sur l’affectation du résultat.</a:t>
            </a:r>
          </a:p>
          <a:p>
            <a:pPr algn="just" defTabSz="509895">
              <a:spcAft>
                <a:spcPct val="35000"/>
              </a:spcAft>
            </a:pPr>
            <a:endParaRPr lang="fr-FR" sz="1100" b="1" dirty="0">
              <a:solidFill>
                <a:schemeClr val="tx1"/>
              </a:solidFill>
            </a:endParaRPr>
          </a:p>
          <a:p>
            <a:pPr algn="just" defTabSz="509895">
              <a:spcAft>
                <a:spcPct val="35000"/>
              </a:spcAft>
            </a:pPr>
            <a:r>
              <a:rPr lang="fr-FR" sz="1100" b="1" dirty="0">
                <a:solidFill>
                  <a:schemeClr val="tx1"/>
                </a:solidFill>
              </a:rPr>
              <a:t>Points à améliorer:</a:t>
            </a:r>
          </a:p>
          <a:p>
            <a:pPr algn="just" defTabSz="509895">
              <a:spcAft>
                <a:spcPct val="35000"/>
              </a:spcAft>
            </a:pPr>
            <a:r>
              <a:rPr lang="fr-FR" sz="1100" b="1" dirty="0">
                <a:solidFill>
                  <a:schemeClr val="tx1"/>
                </a:solidFill>
              </a:rPr>
              <a:t>- L</a:t>
            </a:r>
            <a:r>
              <a:rPr lang="fr-FR" sz="1100" dirty="0">
                <a:solidFill>
                  <a:schemeClr val="tx1"/>
                </a:solidFill>
              </a:rPr>
              <a:t>’approbation des comptes n’est pas claire (approbation des rapports financiers);</a:t>
            </a:r>
          </a:p>
          <a:p>
            <a:pPr algn="just" defTabSz="509895">
              <a:spcAft>
                <a:spcPct val="35000"/>
              </a:spcAft>
            </a:pPr>
            <a:r>
              <a:rPr lang="fr-FR" sz="1100" dirty="0">
                <a:solidFill>
                  <a:schemeClr val="tx1"/>
                </a:solidFill>
              </a:rPr>
              <a:t>- Le bureau (composé d’au moins 6 membres) ne se réunit pas au moins 4 fois dans l’année (Article XIV des statuts).</a:t>
            </a:r>
          </a:p>
          <a:p>
            <a:pPr algn="just" defTabSz="509895">
              <a:spcAft>
                <a:spcPct val="35000"/>
              </a:spcAft>
            </a:pPr>
            <a:endParaRPr lang="fr-FR" sz="1100" dirty="0">
              <a:solidFill>
                <a:schemeClr val="tx1"/>
              </a:solidFill>
            </a:endParaRPr>
          </a:p>
          <a:p>
            <a:pPr algn="just" defTabSz="509895">
              <a:spcAft>
                <a:spcPct val="35000"/>
              </a:spcAft>
            </a:pPr>
            <a:endParaRPr lang="fr-FR" sz="1100" b="1" dirty="0">
              <a:solidFill>
                <a:schemeClr val="tx2">
                  <a:lumMod val="50000"/>
                </a:schemeClr>
              </a:solidFill>
            </a:endParaRPr>
          </a:p>
        </p:txBody>
      </p:sp>
      <p:sp>
        <p:nvSpPr>
          <p:cNvPr id="16" name="ZoneTexte 15">
            <a:extLst>
              <a:ext uri="{FF2B5EF4-FFF2-40B4-BE49-F238E27FC236}">
                <a16:creationId xmlns:a16="http://schemas.microsoft.com/office/drawing/2014/main" id="{A992E29A-ADF5-E2EF-12BE-A384E126C603}"/>
              </a:ext>
            </a:extLst>
          </p:cNvPr>
          <p:cNvSpPr txBox="1"/>
          <p:nvPr/>
        </p:nvSpPr>
        <p:spPr>
          <a:xfrm>
            <a:off x="2388341" y="1228288"/>
            <a:ext cx="7640316" cy="276999"/>
          </a:xfrm>
          <a:prstGeom prst="rect">
            <a:avLst/>
          </a:prstGeom>
          <a:noFill/>
        </p:spPr>
        <p:txBody>
          <a:bodyPr wrap="square" rtlCol="0">
            <a:spAutoFit/>
          </a:bodyPr>
          <a:lstStyle/>
          <a:p>
            <a:pPr algn="just" defTabSz="509895">
              <a:spcAft>
                <a:spcPct val="35000"/>
              </a:spcAft>
            </a:pPr>
            <a:r>
              <a:rPr lang="fr-FR" sz="1200" b="1" dirty="0">
                <a:solidFill>
                  <a:schemeClr val="bg1"/>
                </a:solidFill>
              </a:rPr>
              <a:t>Notre démarche : </a:t>
            </a:r>
            <a:r>
              <a:rPr lang="fr-FR" sz="1100" dirty="0">
                <a:solidFill>
                  <a:schemeClr val="bg1"/>
                </a:solidFill>
              </a:rPr>
              <a:t>Analyse de la documentation juridique de l’association et de son application.</a:t>
            </a:r>
          </a:p>
        </p:txBody>
      </p:sp>
      <p:sp>
        <p:nvSpPr>
          <p:cNvPr id="17" name="Rectangle à coins arrondis 72">
            <a:extLst>
              <a:ext uri="{FF2B5EF4-FFF2-40B4-BE49-F238E27FC236}">
                <a16:creationId xmlns:a16="http://schemas.microsoft.com/office/drawing/2014/main" id="{E0FF41AE-BE34-1587-C78E-EA52556AC147}"/>
              </a:ext>
            </a:extLst>
          </p:cNvPr>
          <p:cNvSpPr/>
          <p:nvPr/>
        </p:nvSpPr>
        <p:spPr>
          <a:xfrm>
            <a:off x="1409530" y="1064808"/>
            <a:ext cx="753813" cy="694282"/>
          </a:xfrm>
          <a:prstGeom prst="roundRect">
            <a:avLst>
              <a:gd name="adj" fmla="val 10000"/>
            </a:avLst>
          </a:prstGeom>
          <a:blipFill rotWithShape="0">
            <a:blip r:embed="rId3" cstate="print">
              <a:grayscl/>
            </a:blip>
            <a:stretch>
              <a:fillRect/>
            </a:stretch>
          </a:blipFill>
        </p:spPr>
        <p:style>
          <a:lnRef idx="0">
            <a:schemeClr val="accent6">
              <a:shade val="80000"/>
              <a:hueOff val="0"/>
              <a:satOff val="0"/>
              <a:lumOff val="0"/>
              <a:alphaOff val="0"/>
            </a:schemeClr>
          </a:lnRef>
          <a:fillRef idx="1">
            <a:scrgbClr r="0" g="0" b="0"/>
          </a:fillRef>
          <a:effectRef idx="2">
            <a:schemeClr val="accent6">
              <a:tint val="40000"/>
              <a:hueOff val="0"/>
              <a:satOff val="0"/>
              <a:lumOff val="0"/>
              <a:alphaOff val="0"/>
            </a:schemeClr>
          </a:effectRef>
          <a:fontRef idx="minor">
            <a:schemeClr val="lt1">
              <a:hueOff val="0"/>
              <a:satOff val="0"/>
              <a:lumOff val="0"/>
              <a:alphaOff val="0"/>
            </a:schemeClr>
          </a:fontRef>
        </p:style>
        <p:txBody>
          <a:bodyPr/>
          <a:lstStyle/>
          <a:p>
            <a:endParaRPr lang="fr-FR" dirty="0"/>
          </a:p>
        </p:txBody>
      </p:sp>
      <p:sp>
        <p:nvSpPr>
          <p:cNvPr id="18" name="Rectangle 17">
            <a:extLst>
              <a:ext uri="{FF2B5EF4-FFF2-40B4-BE49-F238E27FC236}">
                <a16:creationId xmlns:a16="http://schemas.microsoft.com/office/drawing/2014/main" id="{CE185384-2B9F-7B27-D607-6872DA936DAB}"/>
              </a:ext>
            </a:extLst>
          </p:cNvPr>
          <p:cNvSpPr/>
          <p:nvPr/>
        </p:nvSpPr>
        <p:spPr>
          <a:xfrm>
            <a:off x="1265196" y="5015665"/>
            <a:ext cx="9814492" cy="1394337"/>
          </a:xfrm>
          <a:prstGeom prst="rect">
            <a:avLst/>
          </a:prstGeom>
          <a:solidFill>
            <a:schemeClr val="accent2">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ZoneTexte 18">
            <a:extLst>
              <a:ext uri="{FF2B5EF4-FFF2-40B4-BE49-F238E27FC236}">
                <a16:creationId xmlns:a16="http://schemas.microsoft.com/office/drawing/2014/main" id="{703E91D0-23FB-5F1A-39ED-2F0002B1C905}"/>
              </a:ext>
            </a:extLst>
          </p:cNvPr>
          <p:cNvSpPr txBox="1"/>
          <p:nvPr/>
        </p:nvSpPr>
        <p:spPr>
          <a:xfrm>
            <a:off x="1227220" y="5186406"/>
            <a:ext cx="9598394" cy="1170000"/>
          </a:xfrm>
          <a:prstGeom prst="rect">
            <a:avLst/>
          </a:prstGeom>
          <a:noFill/>
        </p:spPr>
        <p:txBody>
          <a:bodyPr wrap="square" rtlCol="0">
            <a:spAutoFit/>
          </a:bodyPr>
          <a:lstStyle/>
          <a:p>
            <a:pPr algn="just" defTabSz="509895">
              <a:spcBef>
                <a:spcPct val="0"/>
              </a:spcBef>
              <a:spcAft>
                <a:spcPct val="35000"/>
              </a:spcAft>
            </a:pPr>
            <a:r>
              <a:rPr lang="fr-FR" sz="1100" b="1" dirty="0"/>
              <a:t>Recommandations : </a:t>
            </a:r>
          </a:p>
          <a:p>
            <a:pPr algn="just" defTabSz="509895">
              <a:lnSpc>
                <a:spcPct val="150000"/>
              </a:lnSpc>
              <a:spcBef>
                <a:spcPct val="0"/>
              </a:spcBef>
              <a:spcAft>
                <a:spcPct val="35000"/>
              </a:spcAft>
            </a:pPr>
            <a:r>
              <a:rPr lang="fr-FR" sz="1100" dirty="0">
                <a:solidFill>
                  <a:schemeClr val="tx1"/>
                </a:solidFill>
              </a:rPr>
              <a:t>- Prévoir la présentation d’un suivi budgétaire lors des points financiers des </a:t>
            </a:r>
            <a:r>
              <a:rPr lang="fr-FR" sz="1100" dirty="0"/>
              <a:t>réunions de comité directeur ;</a:t>
            </a:r>
          </a:p>
          <a:p>
            <a:pPr algn="just" defTabSz="509895">
              <a:lnSpc>
                <a:spcPct val="150000"/>
              </a:lnSpc>
              <a:spcBef>
                <a:spcPct val="0"/>
              </a:spcBef>
              <a:spcAft>
                <a:spcPct val="35000"/>
              </a:spcAft>
            </a:pPr>
            <a:r>
              <a:rPr lang="fr-FR" sz="1100" dirty="0"/>
              <a:t>- Clarifier, lors de l’assemblée générale, la résolution relative à l’approbation des comptes annuels de l’exercice ;</a:t>
            </a:r>
          </a:p>
          <a:p>
            <a:pPr algn="just" defTabSz="509895">
              <a:lnSpc>
                <a:spcPct val="150000"/>
              </a:lnSpc>
              <a:spcBef>
                <a:spcPct val="0"/>
              </a:spcBef>
              <a:spcAft>
                <a:spcPct val="35000"/>
              </a:spcAft>
            </a:pPr>
            <a:r>
              <a:rPr lang="fr-FR" sz="1100" dirty="0"/>
              <a:t>- Nécessité de réunir le bureau au moins 4 fois dans l’année et formaliser les comptes-rendus de réunions.</a:t>
            </a:r>
          </a:p>
        </p:txBody>
      </p:sp>
      <p:pic>
        <p:nvPicPr>
          <p:cNvPr id="23" name="Graphique 22" descr="Index pointant vers la droite ">
            <a:extLst>
              <a:ext uri="{FF2B5EF4-FFF2-40B4-BE49-F238E27FC236}">
                <a16:creationId xmlns:a16="http://schemas.microsoft.com/office/drawing/2014/main" id="{E9BCA6A0-EC27-4F52-D4F4-EAE96FB3C67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7345" y="4959711"/>
            <a:ext cx="534206" cy="623563"/>
          </a:xfrm>
          <a:prstGeom prst="rect">
            <a:avLst/>
          </a:prstGeom>
        </p:spPr>
      </p:pic>
      <p:sp>
        <p:nvSpPr>
          <p:cNvPr id="3" name="ZoneTexte 2">
            <a:extLst>
              <a:ext uri="{FF2B5EF4-FFF2-40B4-BE49-F238E27FC236}">
                <a16:creationId xmlns:a16="http://schemas.microsoft.com/office/drawing/2014/main" id="{894A42D0-AC12-17AD-F0A9-8A263D858E51}"/>
              </a:ext>
            </a:extLst>
          </p:cNvPr>
          <p:cNvSpPr txBox="1"/>
          <p:nvPr/>
        </p:nvSpPr>
        <p:spPr>
          <a:xfrm>
            <a:off x="1017705" y="425941"/>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rgbClr val="2A74AC"/>
                </a:solidFill>
                <a:latin typeface="Bahnschrift SemiLight SemiConde" panose="020B0502040204020203" pitchFamily="34" charset="0"/>
              </a:rPr>
              <a:t>ORGANISATION JURIDIQUE</a:t>
            </a:r>
          </a:p>
        </p:txBody>
      </p:sp>
      <p:pic>
        <p:nvPicPr>
          <p:cNvPr id="4" name="Graphique 3" descr="Case cochée avec un remplissage uni">
            <a:extLst>
              <a:ext uri="{FF2B5EF4-FFF2-40B4-BE49-F238E27FC236}">
                <a16:creationId xmlns:a16="http://schemas.microsoft.com/office/drawing/2014/main" id="{28AF0831-788E-9E75-A18D-1CAFF69BD97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923654" y="2493977"/>
            <a:ext cx="639302" cy="639302"/>
          </a:xfrm>
          <a:prstGeom prst="rect">
            <a:avLst/>
          </a:prstGeom>
        </p:spPr>
      </p:pic>
      <p:pic>
        <p:nvPicPr>
          <p:cNvPr id="5" name="Graphique 4" descr="Case à cocher barrée avec un remplissage uni">
            <a:extLst>
              <a:ext uri="{FF2B5EF4-FFF2-40B4-BE49-F238E27FC236}">
                <a16:creationId xmlns:a16="http://schemas.microsoft.com/office/drawing/2014/main" id="{63F594AA-2E5F-A62D-6904-BB3FCB1E6F0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923654" y="4099776"/>
            <a:ext cx="639302" cy="639302"/>
          </a:xfrm>
          <a:prstGeom prst="rect">
            <a:avLst/>
          </a:prstGeom>
        </p:spPr>
      </p:pic>
      <p:sp>
        <p:nvSpPr>
          <p:cNvPr id="10" name="Espace réservé du numéro de diapositive 10">
            <a:extLst>
              <a:ext uri="{FF2B5EF4-FFF2-40B4-BE49-F238E27FC236}">
                <a16:creationId xmlns:a16="http://schemas.microsoft.com/office/drawing/2014/main" id="{68DC046C-9B4F-988C-820E-57954813EF42}"/>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15</a:t>
            </a:fld>
            <a:endParaRPr lang="fr-FR" sz="1200" b="1">
              <a:solidFill>
                <a:schemeClr val="bg1"/>
              </a:solidFill>
            </a:endParaRPr>
          </a:p>
        </p:txBody>
      </p:sp>
      <p:sp>
        <p:nvSpPr>
          <p:cNvPr id="11" name="Espace réservé du numéro de diapositive 10">
            <a:extLst>
              <a:ext uri="{FF2B5EF4-FFF2-40B4-BE49-F238E27FC236}">
                <a16:creationId xmlns:a16="http://schemas.microsoft.com/office/drawing/2014/main" id="{41F61192-ABFA-CFBF-32C4-A4FFD515B3AD}"/>
              </a:ext>
            </a:extLst>
          </p:cNvPr>
          <p:cNvSpPr txBox="1">
            <a:spLocks/>
          </p:cNvSpPr>
          <p:nvPr/>
        </p:nvSpPr>
        <p:spPr>
          <a:xfrm>
            <a:off x="11297710" y="6410002"/>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95FFE17-1C7A-4C87-ACFA-94F5666BC176}" type="slidenum">
              <a:rPr lang="fr-FR" sz="1200" b="1" smtClean="0">
                <a:solidFill>
                  <a:srgbClr val="2B79B3"/>
                </a:solidFill>
              </a:rPr>
              <a:pPr/>
              <a:t>15</a:t>
            </a:fld>
            <a:endParaRPr lang="fr-FR" sz="1200" b="1" dirty="0">
              <a:solidFill>
                <a:srgbClr val="2B79B3"/>
              </a:solidFill>
            </a:endParaRPr>
          </a:p>
        </p:txBody>
      </p:sp>
    </p:spTree>
    <p:extLst>
      <p:ext uri="{BB962C8B-B14F-4D97-AF65-F5344CB8AC3E}">
        <p14:creationId xmlns:p14="http://schemas.microsoft.com/office/powerpoint/2010/main" val="2470924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972603" y="5049358"/>
            <a:ext cx="5919998" cy="1176859"/>
          </a:xfrm>
        </p:spPr>
        <p:txBody>
          <a:bodyPr vert="horz" lIns="91440" tIns="45720" rIns="91440" bIns="45720" rtlCol="0" anchor="b">
            <a:normAutofit fontScale="90000"/>
          </a:bodyPr>
          <a:lstStyle/>
          <a:p>
            <a:pPr algn="justLow" defTabSz="899320">
              <a:lnSpc>
                <a:spcPct val="80000"/>
              </a:lnSpc>
              <a:spcAft>
                <a:spcPts val="529"/>
              </a:spcAft>
              <a:buClr>
                <a:srgbClr val="000000"/>
              </a:buClr>
            </a:pPr>
            <a:br>
              <a:rPr lang="fr-FR" sz="1400" dirty="0">
                <a:latin typeface="Georgia" pitchFamily="18" charset="0"/>
              </a:rPr>
            </a:br>
            <a:br>
              <a:rPr lang="fr-FR" sz="1400" dirty="0">
                <a:solidFill>
                  <a:srgbClr val="3172C4"/>
                </a:solidFill>
                <a:latin typeface="Georgia" pitchFamily="18" charset="0"/>
              </a:rPr>
            </a:br>
            <a:br>
              <a:rPr lang="fr-FR" sz="1300" dirty="0">
                <a:effectLst/>
              </a:rPr>
            </a:br>
            <a:r>
              <a:rPr lang="fr-FR" sz="1300" dirty="0">
                <a:solidFill>
                  <a:schemeClr val="bg1"/>
                </a:solidFill>
              </a:rPr>
              <a:t>Nous avons été nommés commissaire aux comptes de l’association par votre assemblée générale en date du 20/11/2015. La date de clôture du dernier exercice couvert par notre mandat est le 31/12/2021. </a:t>
            </a:r>
            <a:br>
              <a:rPr lang="fr-FR" sz="1300" dirty="0">
                <a:solidFill>
                  <a:schemeClr val="bg1"/>
                </a:solidFill>
              </a:rPr>
            </a:br>
            <a:endParaRPr lang="en-US" sz="1300" kern="1200" dirty="0">
              <a:latin typeface="+mj-lt"/>
              <a:ea typeface="+mj-ea"/>
              <a:cs typeface="+mj-cs"/>
            </a:endParaRPr>
          </a:p>
        </p:txBody>
      </p:sp>
      <p:pic>
        <p:nvPicPr>
          <p:cNvPr id="11" name="Espace réservé du contenu 4">
            <a:extLst>
              <a:ext uri="{FF2B5EF4-FFF2-40B4-BE49-F238E27FC236}">
                <a16:creationId xmlns:a16="http://schemas.microsoft.com/office/drawing/2014/main" id="{0EC94ECA-3FDA-D05A-56F0-A004397A884C}"/>
              </a:ext>
            </a:extLst>
          </p:cNvPr>
          <p:cNvPicPr>
            <a:picLocks noGrp="1" noChangeAspect="1"/>
          </p:cNvPicPr>
          <p:nvPr>
            <p:ph idx="1"/>
          </p:nvPr>
        </p:nvPicPr>
        <p:blipFill>
          <a:blip r:embed="rId2"/>
          <a:stretch>
            <a:fillRect/>
          </a:stretch>
        </p:blipFill>
        <p:spPr>
          <a:xfrm rot="10800000">
            <a:off x="200422" y="855723"/>
            <a:ext cx="3173094" cy="3331471"/>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787084" y="5794217"/>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23" name="ZoneTexte 22">
            <a:extLst>
              <a:ext uri="{FF2B5EF4-FFF2-40B4-BE49-F238E27FC236}">
                <a16:creationId xmlns:a16="http://schemas.microsoft.com/office/drawing/2014/main" id="{DEEF548F-C8C8-6FCD-87D2-2739F7768F7B}"/>
              </a:ext>
            </a:extLst>
          </p:cNvPr>
          <p:cNvSpPr txBox="1"/>
          <p:nvPr/>
        </p:nvSpPr>
        <p:spPr>
          <a:xfrm>
            <a:off x="4644245" y="2290822"/>
            <a:ext cx="3922240" cy="3729753"/>
          </a:xfrm>
          <a:prstGeom prst="rect">
            <a:avLst/>
          </a:prstGeom>
          <a:solidFill>
            <a:schemeClr val="bg1"/>
          </a:solidFill>
        </p:spPr>
        <p:txBody>
          <a:bodyPr wrap="square" rtlCol="0">
            <a:spAutoFit/>
          </a:bodyPr>
          <a:lstStyle/>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a:spcBef>
                <a:spcPts val="600"/>
              </a:spcBef>
            </a:pPr>
            <a:r>
              <a:rPr lang="fr-FR" sz="4400" dirty="0">
                <a:solidFill>
                  <a:schemeClr val="accent2">
                    <a:lumMod val="75000"/>
                  </a:schemeClr>
                </a:solidFill>
                <a:latin typeface="Bahnschrift SemiLight SemiConde" panose="020B0502040204020203" pitchFamily="34" charset="0"/>
              </a:rPr>
              <a:t>LES POINTS</a:t>
            </a:r>
          </a:p>
          <a:p>
            <a:pPr>
              <a:spcBef>
                <a:spcPts val="600"/>
              </a:spcBef>
            </a:pPr>
            <a:r>
              <a:rPr lang="fr-FR" sz="4400" dirty="0">
                <a:solidFill>
                  <a:schemeClr val="accent2">
                    <a:lumMod val="75000"/>
                  </a:schemeClr>
                </a:solidFill>
                <a:latin typeface="Bahnschrift SemiLight SemiConde" panose="020B0502040204020203" pitchFamily="34" charset="0"/>
              </a:rPr>
              <a:t>D’AUDIT</a:t>
            </a:r>
          </a:p>
          <a:p>
            <a:pPr>
              <a:spcBef>
                <a:spcPts val="600"/>
              </a:spcBef>
            </a:pPr>
            <a:endParaRPr lang="fr-FR" sz="4400" dirty="0">
              <a:solidFill>
                <a:schemeClr val="accent2">
                  <a:lumMod val="75000"/>
                </a:schemeClr>
              </a:solidFill>
              <a:latin typeface="Bahnschrift SemiLight SemiConde" panose="020B0502040204020203" pitchFamily="34" charset="0"/>
            </a:endParaRPr>
          </a:p>
          <a:p>
            <a:pPr>
              <a:spcBef>
                <a:spcPts val="600"/>
              </a:spcBef>
            </a:pPr>
            <a:endParaRPr lang="fr-FR" sz="4400" dirty="0">
              <a:solidFill>
                <a:schemeClr val="accent2">
                  <a:lumMod val="75000"/>
                </a:schemeClr>
              </a:solidFill>
              <a:latin typeface="Bahnschrift SemiLight SemiConde" panose="020B0502040204020203" pitchFamily="34" charset="0"/>
            </a:endParaRPr>
          </a:p>
        </p:txBody>
      </p:sp>
      <p:sp>
        <p:nvSpPr>
          <p:cNvPr id="6" name="ZoneTexte 5">
            <a:extLst>
              <a:ext uri="{FF2B5EF4-FFF2-40B4-BE49-F238E27FC236}">
                <a16:creationId xmlns:a16="http://schemas.microsoft.com/office/drawing/2014/main" id="{E9D4C8C0-E5AB-07D7-0F58-3036A0DA42F3}"/>
              </a:ext>
            </a:extLst>
          </p:cNvPr>
          <p:cNvSpPr txBox="1"/>
          <p:nvPr/>
        </p:nvSpPr>
        <p:spPr>
          <a:xfrm>
            <a:off x="3373516" y="1450593"/>
            <a:ext cx="6108568" cy="840230"/>
          </a:xfrm>
          <a:prstGeom prst="rect">
            <a:avLst/>
          </a:prstGeom>
          <a:noFill/>
        </p:spPr>
        <p:txBody>
          <a:bodyPr wrap="square">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z="5400" b="1" kern="0" dirty="0">
                <a:solidFill>
                  <a:schemeClr val="accent2">
                    <a:lumMod val="75000"/>
                  </a:schemeClr>
                </a:solidFill>
                <a:latin typeface="Bahnschrift SemiBold SemiConden" panose="020B0502040204020203" pitchFamily="34" charset="0"/>
                <a:ea typeface="+mj-ea"/>
                <a:cs typeface="+mj-cs"/>
              </a:rPr>
              <a:t>PARTIE 4</a:t>
            </a:r>
            <a:endParaRPr kumimoji="0" lang="en-US" sz="5400" b="1" i="0" u="none" strike="noStrike" kern="0" cap="none" spc="0" normalizeH="0" baseline="0" noProof="1">
              <a:ln>
                <a:noFill/>
              </a:ln>
              <a:solidFill>
                <a:schemeClr val="accent2">
                  <a:lumMod val="75000"/>
                </a:schemeClr>
              </a:solidFill>
              <a:effectLst/>
              <a:uLnTx/>
              <a:uFillTx/>
              <a:latin typeface="Bahnschrift SemiBold SemiConden" panose="020B0502040204020203" pitchFamily="34" charset="0"/>
              <a:ea typeface="+mj-ea"/>
              <a:cs typeface="+mj-cs"/>
            </a:endParaRPr>
          </a:p>
        </p:txBody>
      </p:sp>
      <p:sp>
        <p:nvSpPr>
          <p:cNvPr id="14" name="Espace réservé du numéro de diapositive 10">
            <a:extLst>
              <a:ext uri="{FF2B5EF4-FFF2-40B4-BE49-F238E27FC236}">
                <a16:creationId xmlns:a16="http://schemas.microsoft.com/office/drawing/2014/main" id="{94CDC40C-F241-1225-D86A-7A0295C626BE}"/>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16</a:t>
            </a:fld>
            <a:endParaRPr lang="fr-FR" sz="1200" b="1">
              <a:solidFill>
                <a:schemeClr val="bg1"/>
              </a:solidFill>
            </a:endParaRPr>
          </a:p>
        </p:txBody>
      </p:sp>
    </p:spTree>
    <p:extLst>
      <p:ext uri="{BB962C8B-B14F-4D97-AF65-F5344CB8AC3E}">
        <p14:creationId xmlns:p14="http://schemas.microsoft.com/office/powerpoint/2010/main" val="2445309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800" i="0" dirty="0">
                <a:solidFill>
                  <a:schemeClr val="accent2">
                    <a:lumMod val="75000"/>
                  </a:schemeClr>
                </a:solidFill>
                <a:latin typeface="Bahnschrift SemiLight SemiConde" panose="020B0502040204020203" pitchFamily="34" charset="0"/>
              </a:rPr>
              <a:t>La comptabilité</a:t>
            </a:r>
          </a:p>
          <a:p>
            <a:pPr defTabSz="899010">
              <a:defRPr/>
            </a:pPr>
            <a:endParaRPr lang="fr-FR" sz="2400" i="0" dirty="0">
              <a:solidFill>
                <a:schemeClr val="accent2">
                  <a:lumMod val="75000"/>
                </a:schemeClr>
              </a:solidFill>
              <a:latin typeface="Bahnschrift SemiLight SemiConde" panose="020B0502040204020203" pitchFamily="34" charset="0"/>
            </a:endParaRP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9" name="Rectangle 8">
            <a:extLst>
              <a:ext uri="{FF2B5EF4-FFF2-40B4-BE49-F238E27FC236}">
                <a16:creationId xmlns:a16="http://schemas.microsoft.com/office/drawing/2014/main" id="{9AC69D55-F683-F770-F95E-8AB3E3583B6D}"/>
              </a:ext>
            </a:extLst>
          </p:cNvPr>
          <p:cNvSpPr/>
          <p:nvPr/>
        </p:nvSpPr>
        <p:spPr>
          <a:xfrm>
            <a:off x="738736" y="1368243"/>
            <a:ext cx="9449340" cy="4311565"/>
          </a:xfrm>
          <a:prstGeom prst="rect">
            <a:avLst/>
          </a:prstGeom>
        </p:spPr>
        <p:txBody>
          <a:bodyPr wrap="square">
            <a:spAutoFit/>
          </a:bodyPr>
          <a:lstStyle/>
          <a:p>
            <a:pPr marL="252146" indent="-252146" algn="just">
              <a:spcBef>
                <a:spcPct val="50000"/>
              </a:spcBef>
              <a:buClr>
                <a:srgbClr val="75B1B1"/>
              </a:buClr>
              <a:buFont typeface="Wingdings" panose="05000000000000000000" pitchFamily="2" charset="2"/>
              <a:buChar char="q"/>
              <a:defRPr/>
            </a:pPr>
            <a:r>
              <a:rPr lang="fr-FR" sz="1235" dirty="0"/>
              <a:t>Nos notes de synthèse des exercices précédents faisaient ressortir la nécessité de préciser les libellés de certaines écritures notamment ceux liés aux aides des clubs.</a:t>
            </a:r>
          </a:p>
          <a:p>
            <a:pPr algn="just">
              <a:spcBef>
                <a:spcPct val="50000"/>
              </a:spcBef>
              <a:buClr>
                <a:srgbClr val="75B1B1"/>
              </a:buClr>
              <a:defRPr/>
            </a:pPr>
            <a:r>
              <a:rPr lang="fr-FR" sz="1235" dirty="0"/>
              <a:t>Au cours de cet exercice, nous avons pu constater une amélioration des libellés avec notamment la mention des dates des évènements auxquels se rattachent les factures (date de concours, date de déplacements, etc.). Il est important que ce point d’amélioration soit maintenu au cours des prochains exercices.</a:t>
            </a:r>
          </a:p>
          <a:p>
            <a:pPr algn="just">
              <a:spcBef>
                <a:spcPct val="50000"/>
              </a:spcBef>
              <a:buClr>
                <a:srgbClr val="75B1B1"/>
              </a:buClr>
              <a:defRPr/>
            </a:pPr>
            <a:endParaRPr lang="fr-FR" sz="1400" b="1" dirty="0"/>
          </a:p>
          <a:p>
            <a:pPr marL="252146" indent="-252146" algn="just">
              <a:spcBef>
                <a:spcPct val="50000"/>
              </a:spcBef>
              <a:buClr>
                <a:srgbClr val="75B1B1"/>
              </a:buClr>
              <a:buFont typeface="Wingdings" panose="05000000000000000000" pitchFamily="2" charset="2"/>
              <a:buChar char="q"/>
              <a:defRPr/>
            </a:pPr>
            <a:r>
              <a:rPr lang="fr-FR" sz="1235" b="1" dirty="0"/>
              <a:t> </a:t>
            </a:r>
            <a:r>
              <a:rPr lang="fr-FR" sz="1235" dirty="0"/>
              <a:t>Nous vous rappelons que pour les aides versées aux clubs pour compétition, concours, formation et autres, un mode de comptabilisation a été arrêté qui consiste à enregistrer l’aide lors de la réalisation effective de l’évènement et non pas lors du vote du budget par la commission.</a:t>
            </a:r>
          </a:p>
          <a:p>
            <a:pPr marL="711611" indent="-236737" algn="just">
              <a:spcBef>
                <a:spcPct val="50000"/>
              </a:spcBef>
              <a:defRPr/>
            </a:pPr>
            <a:r>
              <a:rPr lang="fr-FR" sz="1235" dirty="0"/>
              <a:t>Ce mode  de comptabilisation facilite :</a:t>
            </a:r>
          </a:p>
          <a:p>
            <a:pPr marL="711611" indent="-236737" algn="just">
              <a:spcBef>
                <a:spcPct val="50000"/>
              </a:spcBef>
              <a:buFont typeface="Wingdings" panose="05000000000000000000" pitchFamily="2" charset="2"/>
              <a:buChar char="Ø"/>
              <a:defRPr/>
            </a:pPr>
            <a:r>
              <a:rPr lang="fr-FR" sz="1235" dirty="0"/>
              <a:t> la comparaison de 2 exercices comptables d’autant plus que la modification du plan comptable décidée en comité directeur, le 13 octobre 2017, concernant les aides à la compétition et les aides aux manifestations, permet une meilleure lisibilité ;</a:t>
            </a:r>
          </a:p>
          <a:p>
            <a:pPr marL="711611" indent="-236737" algn="just">
              <a:spcBef>
                <a:spcPct val="50000"/>
              </a:spcBef>
              <a:buFont typeface="Wingdings" panose="05000000000000000000" pitchFamily="2" charset="2"/>
              <a:buChar char="Ø"/>
              <a:defRPr/>
            </a:pPr>
            <a:r>
              <a:rPr lang="fr-FR" sz="1235" dirty="0"/>
              <a:t>La séparation des charges entre les 2 exercices.</a:t>
            </a:r>
          </a:p>
          <a:p>
            <a:pPr marL="711611" indent="-236737" algn="just">
              <a:spcBef>
                <a:spcPct val="50000"/>
              </a:spcBef>
              <a:buFont typeface="Wingdings" panose="05000000000000000000" pitchFamily="2" charset="2"/>
              <a:buChar char="Ø"/>
              <a:defRPr/>
            </a:pPr>
            <a:endParaRPr lang="fr-FR" sz="1235" dirty="0"/>
          </a:p>
          <a:p>
            <a:pPr marL="252146" indent="-252146" algn="just">
              <a:spcBef>
                <a:spcPct val="50000"/>
              </a:spcBef>
              <a:buClr>
                <a:srgbClr val="75B1B1"/>
              </a:buClr>
              <a:buFont typeface="Wingdings" panose="05000000000000000000" pitchFamily="2" charset="2"/>
              <a:buChar char="q"/>
              <a:defRPr/>
            </a:pPr>
            <a:r>
              <a:rPr lang="fr-FR" sz="1235" dirty="0"/>
              <a:t>La première version des comptes annuels, remis au commencement de nos travaux, a fait l’objet de notre part d’une demande d’ajustements qui a été acceptée pour la version définitive : comptabilisation de subventions et fonds dédiés, correction des subventions d’investissement, des amortissements d’immobilisations et des tableaux de l’annexe non conformes.</a:t>
            </a:r>
          </a:p>
        </p:txBody>
      </p:sp>
      <p:sp>
        <p:nvSpPr>
          <p:cNvPr id="6" name="Espace réservé du numéro de diapositive 10">
            <a:extLst>
              <a:ext uri="{FF2B5EF4-FFF2-40B4-BE49-F238E27FC236}">
                <a16:creationId xmlns:a16="http://schemas.microsoft.com/office/drawing/2014/main" id="{1E74B8C9-18AA-801A-D50A-2A20C3F0F58F}"/>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17</a:t>
            </a:fld>
            <a:endParaRPr lang="fr-FR" sz="1200" b="1">
              <a:solidFill>
                <a:srgbClr val="2B79B3"/>
              </a:solidFill>
            </a:endParaRPr>
          </a:p>
        </p:txBody>
      </p:sp>
    </p:spTree>
    <p:extLst>
      <p:ext uri="{BB962C8B-B14F-4D97-AF65-F5344CB8AC3E}">
        <p14:creationId xmlns:p14="http://schemas.microsoft.com/office/powerpoint/2010/main" val="39904974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800" i="0" dirty="0">
                <a:solidFill>
                  <a:schemeClr val="accent2">
                    <a:lumMod val="75000"/>
                  </a:schemeClr>
                </a:solidFill>
                <a:latin typeface="Bahnschrift SemiLight SemiConde" panose="020B0502040204020203" pitchFamily="34" charset="0"/>
              </a:rPr>
              <a:t>Acompte versé</a:t>
            </a:r>
          </a:p>
          <a:p>
            <a:pPr defTabSz="899010">
              <a:defRPr/>
            </a:pPr>
            <a:endParaRPr lang="fr-FR" sz="2400" i="0" dirty="0">
              <a:solidFill>
                <a:schemeClr val="accent2">
                  <a:lumMod val="75000"/>
                </a:schemeClr>
              </a:solidFill>
              <a:latin typeface="Bahnschrift SemiLight SemiConde" panose="020B0502040204020203" pitchFamily="34" charset="0"/>
            </a:endParaRP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9" name="Rectangle 8">
            <a:extLst>
              <a:ext uri="{FF2B5EF4-FFF2-40B4-BE49-F238E27FC236}">
                <a16:creationId xmlns:a16="http://schemas.microsoft.com/office/drawing/2014/main" id="{9AC69D55-F683-F770-F95E-8AB3E3583B6D}"/>
              </a:ext>
            </a:extLst>
          </p:cNvPr>
          <p:cNvSpPr/>
          <p:nvPr/>
        </p:nvSpPr>
        <p:spPr>
          <a:xfrm>
            <a:off x="882437" y="1890117"/>
            <a:ext cx="9449340" cy="2177904"/>
          </a:xfrm>
          <a:prstGeom prst="rect">
            <a:avLst/>
          </a:prstGeom>
        </p:spPr>
        <p:txBody>
          <a:bodyPr wrap="square">
            <a:spAutoFit/>
          </a:bodyPr>
          <a:lstStyle/>
          <a:p>
            <a:pPr algn="just">
              <a:spcBef>
                <a:spcPct val="50000"/>
              </a:spcBef>
              <a:defRPr/>
            </a:pPr>
            <a:r>
              <a:rPr lang="fr-FR" sz="1300" dirty="0"/>
              <a:t>Au 31/08/2023, figure à l’actif du bilan un acompte versé d’un montant de 10,8 K€.</a:t>
            </a:r>
          </a:p>
          <a:p>
            <a:pPr algn="just">
              <a:spcBef>
                <a:spcPct val="50000"/>
              </a:spcBef>
              <a:defRPr/>
            </a:pPr>
            <a:r>
              <a:rPr lang="fr-FR" sz="1300" dirty="0"/>
              <a:t>Cet acompte a été versé dans le cadre d’une convention signée avec la SARL MDE relative à la mise à disposition de boxes pour la saison sportive 2023.</a:t>
            </a:r>
          </a:p>
          <a:p>
            <a:pPr algn="just">
              <a:spcBef>
                <a:spcPct val="50000"/>
              </a:spcBef>
              <a:defRPr/>
            </a:pPr>
            <a:r>
              <a:rPr lang="fr-FR" sz="1300" dirty="0"/>
              <a:t>Toutefois, une partie des concours a été annulée et les organisateurs des concours restants ont préféré une autre solution. </a:t>
            </a:r>
          </a:p>
          <a:p>
            <a:pPr algn="just">
              <a:spcBef>
                <a:spcPct val="50000"/>
              </a:spcBef>
              <a:defRPr/>
            </a:pPr>
            <a:r>
              <a:rPr lang="fr-FR" sz="1300" dirty="0"/>
              <a:t>Dans ce cadre, la convention avec la SARL a été dénoncée.</a:t>
            </a:r>
          </a:p>
          <a:p>
            <a:pPr algn="just">
              <a:spcBef>
                <a:spcPct val="50000"/>
              </a:spcBef>
              <a:defRPr/>
            </a:pPr>
            <a:r>
              <a:rPr lang="fr-FR" sz="1300" dirty="0"/>
              <a:t>L’acompte versé par l’association devrait faire l’objet d’un remboursement par la SARL MDE dans le courant du mois de décembre 2023.</a:t>
            </a:r>
          </a:p>
          <a:p>
            <a:pPr algn="just">
              <a:spcBef>
                <a:spcPct val="50000"/>
              </a:spcBef>
              <a:defRPr/>
            </a:pPr>
            <a:endParaRPr lang="fr-FR" sz="1235" dirty="0"/>
          </a:p>
        </p:txBody>
      </p:sp>
      <p:sp>
        <p:nvSpPr>
          <p:cNvPr id="6" name="Espace réservé du numéro de diapositive 10">
            <a:extLst>
              <a:ext uri="{FF2B5EF4-FFF2-40B4-BE49-F238E27FC236}">
                <a16:creationId xmlns:a16="http://schemas.microsoft.com/office/drawing/2014/main" id="{A7AE54D6-AB1E-6331-3FBA-22CA5BFAA94B}"/>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18</a:t>
            </a:fld>
            <a:endParaRPr lang="fr-FR" sz="1200" b="1">
              <a:solidFill>
                <a:srgbClr val="2B79B3"/>
              </a:solidFill>
            </a:endParaRPr>
          </a:p>
        </p:txBody>
      </p:sp>
    </p:spTree>
    <p:extLst>
      <p:ext uri="{BB962C8B-B14F-4D97-AF65-F5344CB8AC3E}">
        <p14:creationId xmlns:p14="http://schemas.microsoft.com/office/powerpoint/2010/main" val="1766512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800" i="0" dirty="0">
                <a:solidFill>
                  <a:schemeClr val="accent2">
                    <a:lumMod val="75000"/>
                  </a:schemeClr>
                </a:solidFill>
                <a:latin typeface="Bahnschrift SemiLight SemiConde" panose="020B0502040204020203" pitchFamily="34" charset="0"/>
              </a:rPr>
              <a:t>Le contrat d’engagement républicain</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976704" y="1345244"/>
            <a:ext cx="10065009" cy="3684535"/>
          </a:xfrm>
          <a:prstGeom prst="rect">
            <a:avLst/>
          </a:prstGeom>
          <a:noFill/>
        </p:spPr>
        <p:txBody>
          <a:bodyPr wrap="square">
            <a:spAutoFit/>
          </a:bodyPr>
          <a:lstStyle/>
          <a:p>
            <a:pPr algn="just">
              <a:lnSpc>
                <a:spcPct val="115000"/>
              </a:lnSpc>
            </a:pPr>
            <a:endParaRPr lang="fr-FR" sz="1200" dirty="0">
              <a:ea typeface="Times New Roman" panose="02020603050405020304" pitchFamily="18" charset="0"/>
              <a:cs typeface="Times" panose="02020603050405020304" pitchFamily="18" charset="0"/>
            </a:endParaRPr>
          </a:p>
          <a:p>
            <a:pPr algn="just">
              <a:lnSpc>
                <a:spcPct val="115000"/>
              </a:lnSpc>
            </a:pPr>
            <a:r>
              <a:rPr lang="fr-FR" sz="1200" dirty="0">
                <a:effectLst/>
                <a:ea typeface="Times New Roman" panose="02020603050405020304" pitchFamily="18" charset="0"/>
                <a:cs typeface="Times" panose="02020603050405020304" pitchFamily="18" charset="0"/>
              </a:rPr>
              <a:t>La loi du 24 août 2021 et son décret d’application, entrés en vigueur le 1er janvier 2022, prévoient, pour toutes les associations qui sollicitent une subvention auprès de l’État ou d'un établissement public, une nouvelle obligation de s’engager par la souscription d’un </a:t>
            </a:r>
            <a:r>
              <a:rPr lang="fr-FR" sz="1200" b="1" dirty="0">
                <a:solidFill>
                  <a:srgbClr val="2B79B3"/>
                </a:solidFill>
                <a:effectLst/>
                <a:ea typeface="Times New Roman" panose="02020603050405020304" pitchFamily="18" charset="0"/>
                <a:cs typeface="Times" panose="02020603050405020304" pitchFamily="18" charset="0"/>
              </a:rPr>
              <a:t>« contrat d'engagement républicain »</a:t>
            </a:r>
            <a:r>
              <a:rPr lang="fr-FR" sz="1200" dirty="0">
                <a:effectLst/>
                <a:ea typeface="Times New Roman" panose="02020603050405020304" pitchFamily="18" charset="0"/>
                <a:cs typeface="Times" panose="02020603050405020304" pitchFamily="18" charset="0"/>
              </a:rPr>
              <a:t>.</a:t>
            </a:r>
          </a:p>
          <a:p>
            <a:pPr algn="just">
              <a:lnSpc>
                <a:spcPct val="115000"/>
              </a:lnSpc>
            </a:pPr>
            <a:endParaRPr lang="fr-FR" sz="1200" dirty="0">
              <a:effectLst/>
              <a:ea typeface="Times New Roman" panose="02020603050405020304" pitchFamily="18" charset="0"/>
              <a:cs typeface="Times" panose="02020603050405020304" pitchFamily="18" charset="0"/>
            </a:endParaRPr>
          </a:p>
          <a:p>
            <a:pPr algn="just">
              <a:lnSpc>
                <a:spcPct val="115000"/>
              </a:lnSpc>
            </a:pPr>
            <a:r>
              <a:rPr lang="fr-FR" sz="1200" dirty="0">
                <a:effectLst/>
                <a:ea typeface="Times New Roman" panose="02020603050405020304" pitchFamily="18" charset="0"/>
                <a:cs typeface="Times" panose="02020603050405020304" pitchFamily="18" charset="0"/>
              </a:rPr>
              <a:t>Cet engagement consiste à :</a:t>
            </a:r>
          </a:p>
          <a:p>
            <a:pPr algn="just">
              <a:lnSpc>
                <a:spcPct val="115000"/>
              </a:lnSpc>
            </a:pPr>
            <a:r>
              <a:rPr lang="fr-FR" sz="1200" dirty="0">
                <a:effectLst/>
                <a:ea typeface="Times New Roman" panose="02020603050405020304" pitchFamily="18" charset="0"/>
                <a:cs typeface="Times" panose="02020603050405020304" pitchFamily="18" charset="0"/>
              </a:rPr>
              <a:t>- respecter les principes de liberté, d’égalité, de fraternité et de dignité de la personne humaine ainsi que les symboles de la République ;</a:t>
            </a:r>
          </a:p>
          <a:p>
            <a:pPr algn="just">
              <a:lnSpc>
                <a:spcPct val="115000"/>
              </a:lnSpc>
            </a:pPr>
            <a:r>
              <a:rPr lang="fr-FR" sz="1200" dirty="0">
                <a:ea typeface="Times New Roman" panose="02020603050405020304" pitchFamily="18" charset="0"/>
                <a:cs typeface="Times" panose="02020603050405020304" pitchFamily="18" charset="0"/>
              </a:rPr>
              <a:t>- </a:t>
            </a:r>
            <a:r>
              <a:rPr lang="fr-FR" sz="1200" dirty="0">
                <a:effectLst/>
                <a:ea typeface="Times New Roman" panose="02020603050405020304" pitchFamily="18" charset="0"/>
                <a:cs typeface="Times" panose="02020603050405020304" pitchFamily="18" charset="0"/>
              </a:rPr>
              <a:t>ne pas remettre en cause le caractère laïque de la République ;</a:t>
            </a:r>
          </a:p>
          <a:p>
            <a:pPr algn="just">
              <a:lnSpc>
                <a:spcPct val="115000"/>
              </a:lnSpc>
            </a:pPr>
            <a:r>
              <a:rPr lang="fr-FR" sz="1200" dirty="0">
                <a:effectLst/>
                <a:ea typeface="Times New Roman" panose="02020603050405020304" pitchFamily="18" charset="0"/>
                <a:cs typeface="Times" panose="02020603050405020304" pitchFamily="18" charset="0"/>
              </a:rPr>
              <a:t> - s’abstenir de toute action portant atteinte à l’ordre public.</a:t>
            </a:r>
          </a:p>
          <a:p>
            <a:pPr algn="just">
              <a:lnSpc>
                <a:spcPct val="115000"/>
              </a:lnSpc>
            </a:pPr>
            <a:r>
              <a:rPr lang="fr-FR" sz="1200" dirty="0">
                <a:effectLst/>
                <a:ea typeface="Times New Roman" panose="02020603050405020304" pitchFamily="18" charset="0"/>
                <a:cs typeface="Times" panose="02020603050405020304" pitchFamily="18" charset="0"/>
              </a:rPr>
              <a:t> </a:t>
            </a:r>
          </a:p>
          <a:p>
            <a:pPr algn="just">
              <a:lnSpc>
                <a:spcPct val="115000"/>
              </a:lnSpc>
            </a:pPr>
            <a:r>
              <a:rPr lang="fr-FR" sz="1200" dirty="0">
                <a:effectLst/>
                <a:ea typeface="Times New Roman" panose="02020603050405020304" pitchFamily="18" charset="0"/>
                <a:cs typeface="Times" panose="02020603050405020304" pitchFamily="18" charset="0"/>
              </a:rPr>
              <a:t>Cette obligation est réputée satisfaite par les associations agréées par l'État ou ses établissements publics (pendant une période de 5 ans) et par les associations reconnues d'utilité publique.</a:t>
            </a:r>
          </a:p>
          <a:p>
            <a:pPr algn="just">
              <a:lnSpc>
                <a:spcPct val="115000"/>
              </a:lnSpc>
            </a:pPr>
            <a:endParaRPr lang="fr-FR" sz="1200" dirty="0">
              <a:effectLst/>
              <a:ea typeface="Times New Roman" panose="02020603050405020304" pitchFamily="18" charset="0"/>
              <a:cs typeface="Times" panose="02020603050405020304" pitchFamily="18" charset="0"/>
            </a:endParaRPr>
          </a:p>
          <a:p>
            <a:pPr algn="just">
              <a:lnSpc>
                <a:spcPct val="115000"/>
              </a:lnSpc>
            </a:pPr>
            <a:r>
              <a:rPr lang="fr-FR" sz="1200" dirty="0">
                <a:effectLst/>
                <a:ea typeface="Times New Roman" panose="02020603050405020304" pitchFamily="18" charset="0"/>
                <a:cs typeface="Times" panose="02020603050405020304" pitchFamily="18" charset="0"/>
              </a:rPr>
              <a:t>L’association qui a souscrit ce contrat en informe ses membres par tout moyen, notamment par un </a:t>
            </a:r>
            <a:r>
              <a:rPr lang="fr-FR" sz="1200" b="1" dirty="0">
                <a:solidFill>
                  <a:srgbClr val="2B79B3"/>
                </a:solidFill>
                <a:effectLst/>
                <a:ea typeface="Times New Roman" panose="02020603050405020304" pitchFamily="18" charset="0"/>
                <a:cs typeface="Times" panose="02020603050405020304" pitchFamily="18" charset="0"/>
              </a:rPr>
              <a:t>affichage dans ses locaux ou une mise en ligne sur son site internet</a:t>
            </a:r>
            <a:r>
              <a:rPr lang="fr-FR" sz="1200" dirty="0">
                <a:solidFill>
                  <a:srgbClr val="2B79B3"/>
                </a:solidFill>
                <a:effectLst/>
                <a:ea typeface="Times New Roman" panose="02020603050405020304" pitchFamily="18" charset="0"/>
                <a:cs typeface="Times" panose="02020603050405020304" pitchFamily="18" charset="0"/>
              </a:rPr>
              <a:t>.</a:t>
            </a:r>
            <a:r>
              <a:rPr lang="fr-FR" sz="1200" dirty="0">
                <a:effectLst/>
                <a:ea typeface="Times New Roman" panose="02020603050405020304" pitchFamily="18" charset="0"/>
                <a:cs typeface="Times" panose="02020603050405020304" pitchFamily="18" charset="0"/>
              </a:rPr>
              <a:t> Elle s’engage de plus, à le respecter notamment dans des demandes de subvention et à le faire respecter par ses dirigeants, salariés, membres et bénévoles.</a:t>
            </a:r>
          </a:p>
          <a:p>
            <a:pPr algn="just">
              <a:lnSpc>
                <a:spcPct val="115000"/>
              </a:lnSpc>
            </a:pPr>
            <a:endParaRPr lang="fr-FR" sz="1200" dirty="0">
              <a:effectLst/>
              <a:ea typeface="Times New Roman" panose="02020603050405020304" pitchFamily="18" charset="0"/>
              <a:cs typeface="Times" panose="02020603050405020304" pitchFamily="18" charset="0"/>
            </a:endParaRPr>
          </a:p>
        </p:txBody>
      </p:sp>
      <p:sp>
        <p:nvSpPr>
          <p:cNvPr id="6" name="Espace réservé du numéro de diapositive 10">
            <a:extLst>
              <a:ext uri="{FF2B5EF4-FFF2-40B4-BE49-F238E27FC236}">
                <a16:creationId xmlns:a16="http://schemas.microsoft.com/office/drawing/2014/main" id="{DFDBC71A-1E3E-6597-BF7A-1C8F250D117B}"/>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19</a:t>
            </a:fld>
            <a:endParaRPr lang="fr-FR" sz="1200" b="1">
              <a:solidFill>
                <a:srgbClr val="2B79B3"/>
              </a:solidFill>
            </a:endParaRPr>
          </a:p>
        </p:txBody>
      </p:sp>
    </p:spTree>
    <p:extLst>
      <p:ext uri="{BB962C8B-B14F-4D97-AF65-F5344CB8AC3E}">
        <p14:creationId xmlns:p14="http://schemas.microsoft.com/office/powerpoint/2010/main" val="54127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583807" y="4533588"/>
            <a:ext cx="5481353" cy="1176859"/>
          </a:xfrm>
        </p:spPr>
        <p:txBody>
          <a:bodyPr vert="horz" lIns="91440" tIns="45720" rIns="91440" bIns="45720" rtlCol="0" anchor="b">
            <a:normAutofit fontScale="90000"/>
          </a:bodyPr>
          <a:lstStyle/>
          <a:p>
            <a:pPr algn="just" defTabSz="899320">
              <a:buClr>
                <a:srgbClr val="000000"/>
              </a:buClr>
            </a:pPr>
            <a:br>
              <a:rPr lang="fr-FR" sz="1400" b="1" i="1" dirty="0">
                <a:solidFill>
                  <a:schemeClr val="accent2">
                    <a:lumMod val="75000"/>
                  </a:schemeClr>
                </a:solidFill>
                <a:latin typeface="+mj-lt"/>
              </a:rPr>
            </a:br>
            <a:br>
              <a:rPr lang="fr-FR" sz="1400" b="1" i="1" dirty="0">
                <a:solidFill>
                  <a:schemeClr val="accent2">
                    <a:lumMod val="75000"/>
                  </a:schemeClr>
                </a:solidFill>
                <a:latin typeface="+mj-lt"/>
              </a:rPr>
            </a:br>
            <a:r>
              <a:rPr lang="fr-FR" sz="1400" dirty="0">
                <a:solidFill>
                  <a:schemeClr val="accent2">
                    <a:lumMod val="75000"/>
                  </a:schemeClr>
                </a:solidFill>
                <a:latin typeface="Georgia" pitchFamily="18" charset="0"/>
              </a:rPr>
              <a:t>Le présent document est la note de synthèse relative à l'arrêté des comptes sociaux clos le 31 août 2023 de l’association Comité Corse d’Equitation, rédigé à l'intention du comité directeur de l’association.</a:t>
            </a: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r>
              <a:rPr lang="fr-FR" sz="1400" dirty="0">
                <a:solidFill>
                  <a:schemeClr val="accent2">
                    <a:lumMod val="75000"/>
                  </a:schemeClr>
                </a:solidFill>
                <a:latin typeface="Georgia" pitchFamily="18" charset="0"/>
              </a:rPr>
              <a:t>Ce document a été établi uniquement dans le cadre de notre mission d’audit des comptes annuels dont la préparation et le contenu sont placés sous la responsabilité de la Direction.                            </a:t>
            </a:r>
            <a:br>
              <a:rPr lang="fr-FR" sz="1400" dirty="0">
                <a:solidFill>
                  <a:schemeClr val="accent2">
                    <a:lumMod val="75000"/>
                  </a:schemeClr>
                </a:solidFill>
                <a:latin typeface="Georgia" pitchFamily="18" charset="0"/>
              </a:rPr>
            </a:br>
            <a:r>
              <a:rPr lang="fr-FR" sz="1400" dirty="0">
                <a:solidFill>
                  <a:schemeClr val="accent2">
                    <a:lumMod val="75000"/>
                  </a:schemeClr>
                </a:solidFill>
                <a:latin typeface="Georgia" pitchFamily="18" charset="0"/>
              </a:rPr>
              <a:t> </a:t>
            </a: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r>
              <a:rPr lang="fr-FR" sz="1400" dirty="0">
                <a:solidFill>
                  <a:schemeClr val="accent2">
                    <a:lumMod val="75000"/>
                  </a:schemeClr>
                </a:solidFill>
                <a:latin typeface="Georgia" pitchFamily="18" charset="0"/>
              </a:rPr>
              <a:t>Dans ce contexte, le présent document ne peut être communiqué à aucun tiers et ne peut être utilisé, mentionné ou interprété dans un cadre autre que celui de cette réunion de synthèse.</a:t>
            </a: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endParaRPr lang="en-US" sz="1300" kern="1200" dirty="0">
              <a:solidFill>
                <a:schemeClr val="accent2">
                  <a:lumMod val="75000"/>
                </a:schemeClr>
              </a:solidFill>
              <a:latin typeface="+mj-lt"/>
              <a:ea typeface="+mj-ea"/>
              <a:cs typeface="+mj-cs"/>
            </a:endParaRPr>
          </a:p>
        </p:txBody>
      </p:sp>
      <p:pic>
        <p:nvPicPr>
          <p:cNvPr id="5" name="Espace réservé du contenu 4">
            <a:extLst>
              <a:ext uri="{FF2B5EF4-FFF2-40B4-BE49-F238E27FC236}">
                <a16:creationId xmlns:a16="http://schemas.microsoft.com/office/drawing/2014/main" id="{AB8EB5BC-1F90-24FF-1B6B-1A0BBB69AA8B}"/>
              </a:ext>
            </a:extLst>
          </p:cNvPr>
          <p:cNvPicPr>
            <a:picLocks noChangeAspect="1"/>
          </p:cNvPicPr>
          <p:nvPr/>
        </p:nvPicPr>
        <p:blipFill>
          <a:blip r:embed="rId2"/>
          <a:stretch>
            <a:fillRect/>
          </a:stretch>
        </p:blipFill>
        <p:spPr>
          <a:xfrm>
            <a:off x="6096000" y="1595678"/>
            <a:ext cx="3438181" cy="3526339"/>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7710" y="5839085"/>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12" name="ZoneTexte 11">
            <a:extLst>
              <a:ext uri="{FF2B5EF4-FFF2-40B4-BE49-F238E27FC236}">
                <a16:creationId xmlns:a16="http://schemas.microsoft.com/office/drawing/2014/main" id="{B538F057-DD7D-5267-56C7-A90B75B9C482}"/>
              </a:ext>
            </a:extLst>
          </p:cNvPr>
          <p:cNvSpPr txBox="1"/>
          <p:nvPr/>
        </p:nvSpPr>
        <p:spPr>
          <a:xfrm>
            <a:off x="1440275" y="1225156"/>
            <a:ext cx="2435087" cy="461665"/>
          </a:xfrm>
          <a:prstGeom prst="rect">
            <a:avLst/>
          </a:prstGeom>
          <a:noFill/>
        </p:spPr>
        <p:txBody>
          <a:bodyPr wrap="square" rtlCol="0">
            <a:spAutoFit/>
          </a:bodyPr>
          <a:lstStyle/>
          <a:p>
            <a:r>
              <a:rPr lang="fr-FR" sz="2400" b="1" dirty="0">
                <a:solidFill>
                  <a:srgbClr val="002060"/>
                </a:solidFill>
                <a:latin typeface="Aharoni" panose="02010803020104030203" pitchFamily="2" charset="-79"/>
                <a:cs typeface="Aharoni" panose="02010803020104030203" pitchFamily="2" charset="-79"/>
              </a:rPr>
              <a:t>Préambule</a:t>
            </a:r>
            <a:endParaRPr lang="fr-FR" sz="2400" dirty="0">
              <a:solidFill>
                <a:srgbClr val="002060"/>
              </a:solidFill>
            </a:endParaRPr>
          </a:p>
        </p:txBody>
      </p:sp>
      <p:sp>
        <p:nvSpPr>
          <p:cNvPr id="11" name="Espace réservé du numéro de diapositive 10">
            <a:extLst>
              <a:ext uri="{FF2B5EF4-FFF2-40B4-BE49-F238E27FC236}">
                <a16:creationId xmlns:a16="http://schemas.microsoft.com/office/drawing/2014/main" id="{D7993D53-8C24-BCD9-C54D-0ACBA9678A52}"/>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2</a:t>
            </a:fld>
            <a:endParaRPr lang="fr-FR" sz="1200" b="1">
              <a:solidFill>
                <a:schemeClr val="bg1"/>
              </a:solidFill>
            </a:endParaRPr>
          </a:p>
        </p:txBody>
      </p:sp>
    </p:spTree>
    <p:extLst>
      <p:ext uri="{BB962C8B-B14F-4D97-AF65-F5344CB8AC3E}">
        <p14:creationId xmlns:p14="http://schemas.microsoft.com/office/powerpoint/2010/main" val="3391098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972603" y="5049358"/>
            <a:ext cx="5919998" cy="1176859"/>
          </a:xfrm>
        </p:spPr>
        <p:txBody>
          <a:bodyPr vert="horz" lIns="91440" tIns="45720" rIns="91440" bIns="45720" rtlCol="0" anchor="b">
            <a:normAutofit fontScale="90000"/>
          </a:bodyPr>
          <a:lstStyle/>
          <a:p>
            <a:pPr algn="justLow" defTabSz="899320">
              <a:lnSpc>
                <a:spcPct val="80000"/>
              </a:lnSpc>
              <a:spcAft>
                <a:spcPts val="529"/>
              </a:spcAft>
              <a:buClr>
                <a:srgbClr val="000000"/>
              </a:buClr>
            </a:pPr>
            <a:br>
              <a:rPr lang="fr-FR" sz="1400" dirty="0">
                <a:latin typeface="Georgia" pitchFamily="18" charset="0"/>
              </a:rPr>
            </a:br>
            <a:br>
              <a:rPr lang="fr-FR" sz="1400" dirty="0">
                <a:solidFill>
                  <a:srgbClr val="3172C4"/>
                </a:solidFill>
                <a:latin typeface="Georgia" pitchFamily="18" charset="0"/>
              </a:rPr>
            </a:br>
            <a:br>
              <a:rPr lang="fr-FR" sz="1300" dirty="0">
                <a:effectLst/>
              </a:rPr>
            </a:br>
            <a:r>
              <a:rPr lang="fr-FR" sz="1300" dirty="0">
                <a:solidFill>
                  <a:schemeClr val="bg1"/>
                </a:solidFill>
              </a:rPr>
              <a:t>Nous avons été nommés commissaire aux comptes de l’association par votre assemblée générale en date du 20/11/2015. La date de clôture du dernier exercice couvert par notre mandat est le 31/12/2021. </a:t>
            </a:r>
            <a:br>
              <a:rPr lang="fr-FR" sz="1300" dirty="0">
                <a:solidFill>
                  <a:schemeClr val="bg1"/>
                </a:solidFill>
              </a:rPr>
            </a:br>
            <a:endParaRPr lang="en-US" sz="1300" kern="1200" dirty="0">
              <a:latin typeface="+mj-lt"/>
              <a:ea typeface="+mj-ea"/>
              <a:cs typeface="+mj-cs"/>
            </a:endParaRPr>
          </a:p>
        </p:txBody>
      </p:sp>
      <p:pic>
        <p:nvPicPr>
          <p:cNvPr id="11" name="Espace réservé du contenu 4">
            <a:extLst>
              <a:ext uri="{FF2B5EF4-FFF2-40B4-BE49-F238E27FC236}">
                <a16:creationId xmlns:a16="http://schemas.microsoft.com/office/drawing/2014/main" id="{0EC94ECA-3FDA-D05A-56F0-A004397A884C}"/>
              </a:ext>
            </a:extLst>
          </p:cNvPr>
          <p:cNvPicPr>
            <a:picLocks noGrp="1" noChangeAspect="1"/>
          </p:cNvPicPr>
          <p:nvPr>
            <p:ph idx="1"/>
          </p:nvPr>
        </p:nvPicPr>
        <p:blipFill>
          <a:blip r:embed="rId2"/>
          <a:stretch>
            <a:fillRect/>
          </a:stretch>
        </p:blipFill>
        <p:spPr>
          <a:xfrm rot="10800000">
            <a:off x="200422" y="855723"/>
            <a:ext cx="3173094" cy="3331471"/>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3642" y="5794217"/>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23" name="ZoneTexte 22">
            <a:extLst>
              <a:ext uri="{FF2B5EF4-FFF2-40B4-BE49-F238E27FC236}">
                <a16:creationId xmlns:a16="http://schemas.microsoft.com/office/drawing/2014/main" id="{DEEF548F-C8C8-6FCD-87D2-2739F7768F7B}"/>
              </a:ext>
            </a:extLst>
          </p:cNvPr>
          <p:cNvSpPr txBox="1"/>
          <p:nvPr/>
        </p:nvSpPr>
        <p:spPr>
          <a:xfrm>
            <a:off x="4050535" y="2502121"/>
            <a:ext cx="4412955" cy="2215991"/>
          </a:xfrm>
          <a:prstGeom prst="rect">
            <a:avLst/>
          </a:prstGeom>
          <a:solidFill>
            <a:schemeClr val="bg1"/>
          </a:solidFill>
        </p:spPr>
        <p:txBody>
          <a:bodyPr wrap="square" rtlCol="0">
            <a:spAutoFit/>
          </a:bodyPr>
          <a:lstStyle/>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a:spcBef>
                <a:spcPts val="600"/>
              </a:spcBef>
            </a:pPr>
            <a:r>
              <a:rPr lang="fr-FR" sz="4400" dirty="0">
                <a:solidFill>
                  <a:schemeClr val="accent2">
                    <a:lumMod val="75000"/>
                  </a:schemeClr>
                </a:solidFill>
                <a:latin typeface="Bahnschrift SemiLight SemiConde" panose="020B0502040204020203" pitchFamily="34" charset="0"/>
              </a:rPr>
              <a:t>CONCLUSION</a:t>
            </a:r>
          </a:p>
          <a:p>
            <a:pPr>
              <a:spcBef>
                <a:spcPts val="600"/>
              </a:spcBef>
            </a:pPr>
            <a:endParaRPr lang="fr-FR" sz="4400" dirty="0">
              <a:solidFill>
                <a:schemeClr val="accent2">
                  <a:lumMod val="75000"/>
                </a:schemeClr>
              </a:solidFill>
              <a:latin typeface="Bahnschrift SemiLight SemiConde" panose="020B0502040204020203" pitchFamily="34" charset="0"/>
            </a:endParaRPr>
          </a:p>
        </p:txBody>
      </p:sp>
      <p:sp>
        <p:nvSpPr>
          <p:cNvPr id="6" name="ZoneTexte 5">
            <a:extLst>
              <a:ext uri="{FF2B5EF4-FFF2-40B4-BE49-F238E27FC236}">
                <a16:creationId xmlns:a16="http://schemas.microsoft.com/office/drawing/2014/main" id="{E9D4C8C0-E5AB-07D7-0F58-3036A0DA42F3}"/>
              </a:ext>
            </a:extLst>
          </p:cNvPr>
          <p:cNvSpPr txBox="1"/>
          <p:nvPr/>
        </p:nvSpPr>
        <p:spPr>
          <a:xfrm>
            <a:off x="3373516" y="1450593"/>
            <a:ext cx="6108568" cy="840230"/>
          </a:xfrm>
          <a:prstGeom prst="rect">
            <a:avLst/>
          </a:prstGeom>
          <a:noFill/>
        </p:spPr>
        <p:txBody>
          <a:bodyPr wrap="square">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z="5400" b="1" kern="0" dirty="0">
                <a:solidFill>
                  <a:schemeClr val="accent2">
                    <a:lumMod val="75000"/>
                  </a:schemeClr>
                </a:solidFill>
                <a:latin typeface="Bahnschrift SemiBold SemiConden" panose="020B0502040204020203" pitchFamily="34" charset="0"/>
                <a:ea typeface="+mj-ea"/>
                <a:cs typeface="+mj-cs"/>
              </a:rPr>
              <a:t>PARTIE 5</a:t>
            </a:r>
            <a:endParaRPr kumimoji="0" lang="en-US" sz="5400" b="1" i="0" u="none" strike="noStrike" kern="0" cap="none" spc="0" normalizeH="0" baseline="0" noProof="1">
              <a:ln>
                <a:noFill/>
              </a:ln>
              <a:solidFill>
                <a:schemeClr val="accent2">
                  <a:lumMod val="75000"/>
                </a:schemeClr>
              </a:solidFill>
              <a:effectLst/>
              <a:uLnTx/>
              <a:uFillTx/>
              <a:latin typeface="Bahnschrift SemiBold SemiConden" panose="020B0502040204020203" pitchFamily="34" charset="0"/>
              <a:ea typeface="+mj-ea"/>
              <a:cs typeface="+mj-cs"/>
            </a:endParaRPr>
          </a:p>
        </p:txBody>
      </p:sp>
      <p:sp>
        <p:nvSpPr>
          <p:cNvPr id="14" name="Espace réservé du numéro de diapositive 10">
            <a:extLst>
              <a:ext uri="{FF2B5EF4-FFF2-40B4-BE49-F238E27FC236}">
                <a16:creationId xmlns:a16="http://schemas.microsoft.com/office/drawing/2014/main" id="{889ACB66-7938-C44B-E995-29A743A6D275}"/>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20</a:t>
            </a:fld>
            <a:endParaRPr lang="fr-FR" sz="1200" b="1">
              <a:solidFill>
                <a:schemeClr val="bg1"/>
              </a:solidFill>
            </a:endParaRPr>
          </a:p>
        </p:txBody>
      </p:sp>
    </p:spTree>
    <p:extLst>
      <p:ext uri="{BB962C8B-B14F-4D97-AF65-F5344CB8AC3E}">
        <p14:creationId xmlns:p14="http://schemas.microsoft.com/office/powerpoint/2010/main" val="132224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Espace réservé du contenu 4">
            <a:extLst>
              <a:ext uri="{FF2B5EF4-FFF2-40B4-BE49-F238E27FC236}">
                <a16:creationId xmlns:a16="http://schemas.microsoft.com/office/drawing/2014/main" id="{AB8EB5BC-1F90-24FF-1B6B-1A0BBB69AA8B}"/>
              </a:ext>
            </a:extLst>
          </p:cNvPr>
          <p:cNvPicPr>
            <a:picLocks noChangeAspect="1"/>
          </p:cNvPicPr>
          <p:nvPr/>
        </p:nvPicPr>
        <p:blipFill>
          <a:blip r:embed="rId2"/>
          <a:stretch>
            <a:fillRect/>
          </a:stretch>
        </p:blipFill>
        <p:spPr>
          <a:xfrm rot="10800000">
            <a:off x="831050" y="1270000"/>
            <a:ext cx="2345767" cy="2405914"/>
          </a:xfrm>
          <a:prstGeom prst="rect">
            <a:avLst/>
          </a:prstGeom>
        </p:spPr>
      </p:pic>
      <p:sp>
        <p:nvSpPr>
          <p:cNvPr id="4" name="Titre 3">
            <a:extLst>
              <a:ext uri="{FF2B5EF4-FFF2-40B4-BE49-F238E27FC236}">
                <a16:creationId xmlns:a16="http://schemas.microsoft.com/office/drawing/2014/main" id="{15CF851E-5E31-1461-F6CB-7D8C18D4CFAE}"/>
              </a:ext>
            </a:extLst>
          </p:cNvPr>
          <p:cNvSpPr>
            <a:spLocks noGrp="1"/>
          </p:cNvSpPr>
          <p:nvPr>
            <p:ph type="title"/>
          </p:nvPr>
        </p:nvSpPr>
        <p:spPr>
          <a:xfrm>
            <a:off x="1691125" y="609600"/>
            <a:ext cx="8596668" cy="1320800"/>
          </a:xfrm>
        </p:spPr>
        <p:txBody>
          <a:bodyPr/>
          <a:lstStyle/>
          <a:p>
            <a:pPr algn="ctr"/>
            <a:r>
              <a:rPr lang="fr-FR" dirty="0"/>
              <a:t>Certification sans réserve</a:t>
            </a:r>
          </a:p>
        </p:txBody>
      </p:sp>
      <p:sp>
        <p:nvSpPr>
          <p:cNvPr id="2" name="Espace réservé du contenu 1">
            <a:extLst>
              <a:ext uri="{FF2B5EF4-FFF2-40B4-BE49-F238E27FC236}">
                <a16:creationId xmlns:a16="http://schemas.microsoft.com/office/drawing/2014/main" id="{816B9492-B57C-394C-342A-891D18E22100}"/>
              </a:ext>
            </a:extLst>
          </p:cNvPr>
          <p:cNvSpPr>
            <a:spLocks noGrp="1"/>
          </p:cNvSpPr>
          <p:nvPr>
            <p:ph idx="1"/>
          </p:nvPr>
        </p:nvSpPr>
        <p:spPr>
          <a:xfrm>
            <a:off x="2287468" y="1693666"/>
            <a:ext cx="5610129" cy="651460"/>
          </a:xfrm>
          <a:prstGeom prst="rect">
            <a:avLst/>
          </a:prstGeom>
        </p:spPr>
        <p:txBody>
          <a:bodyPr wrap="square">
            <a:spAutoFit/>
          </a:bodyPr>
          <a:lstStyle/>
          <a:p>
            <a:pPr marL="0" indent="0" algn="ctr">
              <a:buNone/>
            </a:pPr>
            <a:r>
              <a:rPr lang="fr-FR" sz="1400" b="1" dirty="0"/>
              <a:t>Fait à Bastia, le 13/11/2023</a:t>
            </a:r>
          </a:p>
          <a:p>
            <a:pPr marL="0" indent="0" algn="ctr">
              <a:buNone/>
            </a:pPr>
            <a:r>
              <a:rPr lang="fr-FR" sz="1400" b="1" dirty="0"/>
              <a:t> </a:t>
            </a:r>
          </a:p>
        </p:txBody>
      </p:sp>
      <p:sp>
        <p:nvSpPr>
          <p:cNvPr id="8" name="Espace réservé du numéro de diapositive 10">
            <a:extLst>
              <a:ext uri="{FF2B5EF4-FFF2-40B4-BE49-F238E27FC236}">
                <a16:creationId xmlns:a16="http://schemas.microsoft.com/office/drawing/2014/main" id="{5F437B50-AA49-9A06-486C-09647CF03887}"/>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21</a:t>
            </a:fld>
            <a:endParaRPr lang="fr-FR" sz="1200" b="1">
              <a:solidFill>
                <a:schemeClr val="bg1"/>
              </a:solidFill>
            </a:endParaRPr>
          </a:p>
        </p:txBody>
      </p:sp>
      <p:grpSp>
        <p:nvGrpSpPr>
          <p:cNvPr id="9" name="Group 7">
            <a:extLst>
              <a:ext uri="{FF2B5EF4-FFF2-40B4-BE49-F238E27FC236}">
                <a16:creationId xmlns:a16="http://schemas.microsoft.com/office/drawing/2014/main" id="{868E5BDA-2496-E294-D52B-3A203C5FFBCA}"/>
              </a:ext>
            </a:extLst>
          </p:cNvPr>
          <p:cNvGrpSpPr>
            <a:grpSpLocks/>
          </p:cNvGrpSpPr>
          <p:nvPr/>
        </p:nvGrpSpPr>
        <p:grpSpPr bwMode="auto">
          <a:xfrm>
            <a:off x="10803642" y="5794217"/>
            <a:ext cx="936000" cy="864000"/>
            <a:chOff x="2082" y="11595"/>
            <a:chExt cx="1417" cy="1417"/>
          </a:xfrm>
        </p:grpSpPr>
        <p:sp>
          <p:nvSpPr>
            <p:cNvPr id="10" name="Rectangle 8">
              <a:extLst>
                <a:ext uri="{FF2B5EF4-FFF2-40B4-BE49-F238E27FC236}">
                  <a16:creationId xmlns:a16="http://schemas.microsoft.com/office/drawing/2014/main" id="{18C1ECBF-96B4-9852-BAAB-0184C5249407}"/>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1" name="Oval 9">
              <a:extLst>
                <a:ext uri="{FF2B5EF4-FFF2-40B4-BE49-F238E27FC236}">
                  <a16:creationId xmlns:a16="http://schemas.microsoft.com/office/drawing/2014/main" id="{D4801EAE-15D7-3950-E3C5-3A329D349404}"/>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2" name="Freeform 10">
              <a:extLst>
                <a:ext uri="{FF2B5EF4-FFF2-40B4-BE49-F238E27FC236}">
                  <a16:creationId xmlns:a16="http://schemas.microsoft.com/office/drawing/2014/main" id="{4FF4A6F3-FC8A-AD93-0236-A3DDA741BB9F}"/>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3" name="Freeform 11">
              <a:extLst>
                <a:ext uri="{FF2B5EF4-FFF2-40B4-BE49-F238E27FC236}">
                  <a16:creationId xmlns:a16="http://schemas.microsoft.com/office/drawing/2014/main" id="{B72B6FAB-7BAD-74FA-2884-A1561FDBA9CE}"/>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14" name="Espace réservé du contenu 1">
            <a:extLst>
              <a:ext uri="{FF2B5EF4-FFF2-40B4-BE49-F238E27FC236}">
                <a16:creationId xmlns:a16="http://schemas.microsoft.com/office/drawing/2014/main" id="{2C1B2E86-90EB-705C-3136-091936B3D280}"/>
              </a:ext>
            </a:extLst>
          </p:cNvPr>
          <p:cNvSpPr txBox="1">
            <a:spLocks/>
          </p:cNvSpPr>
          <p:nvPr/>
        </p:nvSpPr>
        <p:spPr>
          <a:xfrm>
            <a:off x="3134836" y="3148722"/>
            <a:ext cx="1840832" cy="651460"/>
          </a:xfrm>
          <a:prstGeom prst="rect">
            <a:avLst/>
          </a:prstGeom>
        </p:spPr>
        <p:txBody>
          <a:bodyPr vert="horz" wrap="square" lIns="91440" tIns="45720" rIns="91440" bIns="45720" rtlCol="0">
            <a:sp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fr-FR" sz="1400" b="1" dirty="0"/>
              <a:t>Rose-Marie FLACH</a:t>
            </a:r>
          </a:p>
          <a:p>
            <a:pPr marL="0" indent="0" algn="ctr">
              <a:buFont typeface="Wingdings 3" charset="2"/>
              <a:buNone/>
            </a:pPr>
            <a:r>
              <a:rPr lang="fr-FR" sz="1400" b="1" dirty="0"/>
              <a:t>Le signataire</a:t>
            </a:r>
          </a:p>
        </p:txBody>
      </p:sp>
      <p:sp>
        <p:nvSpPr>
          <p:cNvPr id="15" name="Espace réservé du contenu 1">
            <a:extLst>
              <a:ext uri="{FF2B5EF4-FFF2-40B4-BE49-F238E27FC236}">
                <a16:creationId xmlns:a16="http://schemas.microsoft.com/office/drawing/2014/main" id="{B93159BA-C547-A71B-7516-224C15751D2E}"/>
              </a:ext>
            </a:extLst>
          </p:cNvPr>
          <p:cNvSpPr txBox="1">
            <a:spLocks/>
          </p:cNvSpPr>
          <p:nvPr/>
        </p:nvSpPr>
        <p:spPr>
          <a:xfrm>
            <a:off x="2882368" y="4631648"/>
            <a:ext cx="2345767" cy="866904"/>
          </a:xfrm>
          <a:prstGeom prst="rect">
            <a:avLst/>
          </a:prstGeom>
        </p:spPr>
        <p:txBody>
          <a:bodyPr vert="horz" wrap="square" lIns="91440" tIns="45720" rIns="91440" bIns="45720" rtlCol="0">
            <a:sp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fr-FR" sz="1400" b="1" dirty="0"/>
              <a:t>Laura SUZZONI</a:t>
            </a:r>
          </a:p>
          <a:p>
            <a:pPr marL="0" indent="0" algn="ctr">
              <a:buFont typeface="Wingdings 3" charset="2"/>
              <a:buNone/>
            </a:pPr>
            <a:r>
              <a:rPr lang="fr-FR" sz="1400" b="1" dirty="0"/>
              <a:t>Le responsable de mission</a:t>
            </a:r>
          </a:p>
        </p:txBody>
      </p:sp>
    </p:spTree>
    <p:extLst>
      <p:ext uri="{BB962C8B-B14F-4D97-AF65-F5344CB8AC3E}">
        <p14:creationId xmlns:p14="http://schemas.microsoft.com/office/powerpoint/2010/main" val="112214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997860" y="5577495"/>
            <a:ext cx="5919998" cy="1176859"/>
          </a:xfrm>
        </p:spPr>
        <p:txBody>
          <a:bodyPr vert="horz" lIns="91440" tIns="45720" rIns="91440" bIns="45720" rtlCol="0" anchor="b">
            <a:normAutofit fontScale="90000"/>
          </a:bodyPr>
          <a:lstStyle/>
          <a:p>
            <a:pPr defTabSz="899320">
              <a:buClr>
                <a:srgbClr val="000000"/>
              </a:buClr>
            </a:pPr>
            <a:br>
              <a:rPr lang="fr-FR" sz="1400" dirty="0">
                <a:latin typeface="Georgia" pitchFamily="18" charset="0"/>
              </a:rPr>
            </a:br>
            <a:br>
              <a:rPr lang="fr-FR" sz="1400" dirty="0">
                <a:latin typeface="Georgia" pitchFamily="18" charset="0"/>
              </a:rPr>
            </a:br>
            <a:br>
              <a:rPr lang="fr-FR" sz="1400" dirty="0">
                <a:latin typeface="Georgia" pitchFamily="18" charset="0"/>
              </a:rPr>
            </a:br>
            <a:br>
              <a:rPr lang="fr-FR" sz="1400" dirty="0">
                <a:latin typeface="Georgia" pitchFamily="18" charset="0"/>
              </a:rPr>
            </a:br>
            <a:br>
              <a:rPr lang="fr-FR" sz="1400" dirty="0">
                <a:latin typeface="Georgia" pitchFamily="18" charset="0"/>
              </a:rPr>
            </a:br>
            <a:br>
              <a:rPr lang="fr-FR" sz="1300" dirty="0">
                <a:effectLst/>
              </a:rPr>
            </a:br>
            <a:endParaRPr lang="en-US" sz="1300" kern="1200" dirty="0">
              <a:latin typeface="+mj-lt"/>
              <a:ea typeface="+mj-ea"/>
              <a:cs typeface="+mj-cs"/>
            </a:endParaRPr>
          </a:p>
        </p:txBody>
      </p:sp>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726140" y="5742712"/>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pic>
        <p:nvPicPr>
          <p:cNvPr id="20" name="Image 19">
            <a:extLst>
              <a:ext uri="{FF2B5EF4-FFF2-40B4-BE49-F238E27FC236}">
                <a16:creationId xmlns:a16="http://schemas.microsoft.com/office/drawing/2014/main" id="{41FBF45B-86C0-40CB-06EF-B364E0711B19}"/>
              </a:ext>
            </a:extLst>
          </p:cNvPr>
          <p:cNvPicPr>
            <a:picLocks noChangeAspect="1"/>
          </p:cNvPicPr>
          <p:nvPr/>
        </p:nvPicPr>
        <p:blipFill>
          <a:blip r:embed="rId2"/>
          <a:stretch>
            <a:fillRect/>
          </a:stretch>
        </p:blipFill>
        <p:spPr>
          <a:xfrm>
            <a:off x="6096000" y="1297562"/>
            <a:ext cx="3430324" cy="3658063"/>
          </a:xfrm>
          <a:prstGeom prst="rect">
            <a:avLst/>
          </a:prstGeom>
        </p:spPr>
      </p:pic>
      <p:pic>
        <p:nvPicPr>
          <p:cNvPr id="22" name="Image 21">
            <a:extLst>
              <a:ext uri="{FF2B5EF4-FFF2-40B4-BE49-F238E27FC236}">
                <a16:creationId xmlns:a16="http://schemas.microsoft.com/office/drawing/2014/main" id="{0B4C95A7-2F49-F7F9-278F-073876FF3A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2119837">
            <a:off x="1829872" y="830073"/>
            <a:ext cx="1233862" cy="1233862"/>
          </a:xfrm>
          <a:prstGeom prst="rect">
            <a:avLst/>
          </a:prstGeom>
        </p:spPr>
      </p:pic>
      <p:sp>
        <p:nvSpPr>
          <p:cNvPr id="23" name="ZoneTexte 22">
            <a:extLst>
              <a:ext uri="{FF2B5EF4-FFF2-40B4-BE49-F238E27FC236}">
                <a16:creationId xmlns:a16="http://schemas.microsoft.com/office/drawing/2014/main" id="{DEEF548F-C8C8-6FCD-87D2-2739F7768F7B}"/>
              </a:ext>
            </a:extLst>
          </p:cNvPr>
          <p:cNvSpPr txBox="1"/>
          <p:nvPr/>
        </p:nvSpPr>
        <p:spPr>
          <a:xfrm>
            <a:off x="2632142" y="1499355"/>
            <a:ext cx="6139215" cy="3108543"/>
          </a:xfrm>
          <a:prstGeom prst="rect">
            <a:avLst/>
          </a:prstGeom>
          <a:noFill/>
        </p:spPr>
        <p:txBody>
          <a:bodyPr wrap="square" rtlCol="0">
            <a:spAutoFit/>
          </a:bodyPr>
          <a:lstStyle/>
          <a:p>
            <a:pPr>
              <a:spcBef>
                <a:spcPts val="600"/>
              </a:spcBef>
            </a:pPr>
            <a:r>
              <a:rPr lang="fr-FR" sz="3200" dirty="0">
                <a:solidFill>
                  <a:schemeClr val="accent2">
                    <a:lumMod val="75000"/>
                  </a:schemeClr>
                </a:solidFill>
                <a:latin typeface="Bahnschrift SemiLight SemiConde" panose="020B0502040204020203" pitchFamily="34" charset="0"/>
              </a:rPr>
              <a:t>1 –</a:t>
            </a:r>
            <a:r>
              <a:rPr lang="fr-FR" sz="3600" dirty="0">
                <a:solidFill>
                  <a:schemeClr val="accent2">
                    <a:lumMod val="75000"/>
                  </a:schemeClr>
                </a:solidFill>
                <a:latin typeface="Bahnschrift SemiLight SemiConde" panose="020B0502040204020203" pitchFamily="34" charset="0"/>
              </a:rPr>
              <a:t>  </a:t>
            </a:r>
            <a:r>
              <a:rPr lang="fr-FR" sz="2000" dirty="0">
                <a:solidFill>
                  <a:schemeClr val="accent2">
                    <a:lumMod val="75000"/>
                  </a:schemeClr>
                </a:solidFill>
                <a:latin typeface="Bahnschrift SemiLight SemiConde" panose="020B0502040204020203" pitchFamily="34" charset="0"/>
              </a:rPr>
              <a:t>Présentation de la mission</a:t>
            </a:r>
          </a:p>
          <a:p>
            <a:pPr>
              <a:spcBef>
                <a:spcPts val="600"/>
              </a:spcBef>
            </a:pPr>
            <a:r>
              <a:rPr lang="fr-FR" sz="3200" dirty="0">
                <a:solidFill>
                  <a:schemeClr val="accent2">
                    <a:lumMod val="75000"/>
                  </a:schemeClr>
                </a:solidFill>
                <a:latin typeface="Bahnschrift SemiLight SemiConde" panose="020B0502040204020203" pitchFamily="34" charset="0"/>
              </a:rPr>
              <a:t>2 – </a:t>
            </a:r>
            <a:r>
              <a:rPr lang="fr-FR" sz="2000" dirty="0">
                <a:solidFill>
                  <a:schemeClr val="accent2">
                    <a:lumMod val="75000"/>
                  </a:schemeClr>
                </a:solidFill>
                <a:latin typeface="Bahnschrift SemiLight SemiConde" panose="020B0502040204020203" pitchFamily="34" charset="0"/>
              </a:rPr>
              <a:t>Chiffres clés </a:t>
            </a:r>
          </a:p>
          <a:p>
            <a:pPr>
              <a:spcBef>
                <a:spcPts val="600"/>
              </a:spcBef>
            </a:pPr>
            <a:r>
              <a:rPr lang="fr-FR" sz="3200" dirty="0">
                <a:solidFill>
                  <a:schemeClr val="accent2">
                    <a:lumMod val="75000"/>
                  </a:schemeClr>
                </a:solidFill>
                <a:latin typeface="Bahnschrift SemiLight SemiConde" panose="020B0502040204020203" pitchFamily="34" charset="0"/>
              </a:rPr>
              <a:t>3 - </a:t>
            </a:r>
            <a:r>
              <a:rPr lang="fr-FR" sz="2000" dirty="0">
                <a:solidFill>
                  <a:schemeClr val="accent2">
                    <a:lumMod val="75000"/>
                  </a:schemeClr>
                </a:solidFill>
                <a:latin typeface="Bahnschrift SemiLight SemiConde" panose="020B0502040204020203" pitchFamily="34" charset="0"/>
              </a:rPr>
              <a:t>Points relatifs aux procédures</a:t>
            </a:r>
            <a:endParaRPr lang="fr-FR" sz="3200" dirty="0">
              <a:solidFill>
                <a:schemeClr val="accent2">
                  <a:lumMod val="75000"/>
                </a:schemeClr>
              </a:solidFill>
              <a:latin typeface="Bahnschrift SemiLight SemiConde" panose="020B0502040204020203" pitchFamily="34" charset="0"/>
            </a:endParaRPr>
          </a:p>
          <a:p>
            <a:pPr>
              <a:spcBef>
                <a:spcPts val="600"/>
              </a:spcBef>
            </a:pPr>
            <a:r>
              <a:rPr lang="fr-FR" sz="3200" dirty="0">
                <a:solidFill>
                  <a:schemeClr val="accent2">
                    <a:lumMod val="75000"/>
                  </a:schemeClr>
                </a:solidFill>
                <a:latin typeface="Bahnschrift SemiLight SemiConde" panose="020B0502040204020203" pitchFamily="34" charset="0"/>
              </a:rPr>
              <a:t>4</a:t>
            </a:r>
            <a:r>
              <a:rPr lang="fr-FR" sz="4400" dirty="0">
                <a:solidFill>
                  <a:schemeClr val="accent2">
                    <a:lumMod val="75000"/>
                  </a:schemeClr>
                </a:solidFill>
                <a:latin typeface="Bahnschrift SemiLight SemiConde" panose="020B0502040204020203" pitchFamily="34" charset="0"/>
              </a:rPr>
              <a:t> </a:t>
            </a:r>
            <a:r>
              <a:rPr lang="fr-FR" sz="3200" dirty="0">
                <a:solidFill>
                  <a:schemeClr val="accent2">
                    <a:lumMod val="75000"/>
                  </a:schemeClr>
                </a:solidFill>
                <a:latin typeface="Bahnschrift SemiLight SemiConde" panose="020B0502040204020203" pitchFamily="34" charset="0"/>
              </a:rPr>
              <a:t>-</a:t>
            </a:r>
            <a:r>
              <a:rPr lang="fr-FR" sz="2000" dirty="0">
                <a:solidFill>
                  <a:schemeClr val="accent2">
                    <a:lumMod val="75000"/>
                  </a:schemeClr>
                </a:solidFill>
                <a:latin typeface="Bahnschrift SemiLight SemiConde" panose="020B0502040204020203" pitchFamily="34" charset="0"/>
              </a:rPr>
              <a:t> Points d’audit</a:t>
            </a:r>
          </a:p>
          <a:p>
            <a:pPr>
              <a:spcBef>
                <a:spcPts val="600"/>
              </a:spcBef>
            </a:pPr>
            <a:r>
              <a:rPr lang="fr-FR" sz="3200" dirty="0">
                <a:solidFill>
                  <a:schemeClr val="accent2">
                    <a:lumMod val="75000"/>
                  </a:schemeClr>
                </a:solidFill>
                <a:latin typeface="Bahnschrift SemiLight SemiConde" panose="020B0502040204020203" pitchFamily="34" charset="0"/>
              </a:rPr>
              <a:t>5 - </a:t>
            </a:r>
            <a:r>
              <a:rPr lang="fr-FR" sz="2000" dirty="0">
                <a:solidFill>
                  <a:schemeClr val="accent2">
                    <a:lumMod val="75000"/>
                  </a:schemeClr>
                </a:solidFill>
                <a:latin typeface="Bahnschrift SemiLight SemiConde" panose="020B0502040204020203" pitchFamily="34" charset="0"/>
              </a:rPr>
              <a:t>Conclusion</a:t>
            </a:r>
          </a:p>
        </p:txBody>
      </p:sp>
      <p:sp>
        <p:nvSpPr>
          <p:cNvPr id="11" name="Espace réservé du numéro de diapositive 10">
            <a:extLst>
              <a:ext uri="{FF2B5EF4-FFF2-40B4-BE49-F238E27FC236}">
                <a16:creationId xmlns:a16="http://schemas.microsoft.com/office/drawing/2014/main" id="{8A1957EA-1254-E521-BF97-AC7887AE137B}"/>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3</a:t>
            </a:fld>
            <a:endParaRPr lang="fr-FR" sz="1200" b="1">
              <a:solidFill>
                <a:schemeClr val="bg1"/>
              </a:solidFill>
            </a:endParaRPr>
          </a:p>
        </p:txBody>
      </p:sp>
    </p:spTree>
    <p:extLst>
      <p:ext uri="{BB962C8B-B14F-4D97-AF65-F5344CB8AC3E}">
        <p14:creationId xmlns:p14="http://schemas.microsoft.com/office/powerpoint/2010/main" val="3989834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9" name="Ellipse 8">
            <a:extLst>
              <a:ext uri="{FF2B5EF4-FFF2-40B4-BE49-F238E27FC236}">
                <a16:creationId xmlns:a16="http://schemas.microsoft.com/office/drawing/2014/main" id="{E541C35C-7DCE-6FD3-54A8-53BEF04298D2}"/>
              </a:ext>
            </a:extLst>
          </p:cNvPr>
          <p:cNvSpPr/>
          <p:nvPr/>
        </p:nvSpPr>
        <p:spPr>
          <a:xfrm>
            <a:off x="1846055" y="1546203"/>
            <a:ext cx="416019" cy="416019"/>
          </a:xfrm>
          <a:prstGeom prst="ellipse">
            <a:avLst/>
          </a:prstGeom>
          <a:solidFill>
            <a:schemeClr val="accent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87553" eaLnBrk="0" hangingPunct="0">
              <a:defRPr/>
            </a:pPr>
            <a:r>
              <a:rPr lang="fr-FR" sz="3106" dirty="0">
                <a:solidFill>
                  <a:schemeClr val="bg1"/>
                </a:solidFill>
                <a:latin typeface="Aharoni" pitchFamily="2" charset="-79"/>
                <a:cs typeface="Aharoni" pitchFamily="2" charset="-79"/>
              </a:rPr>
              <a:t>1</a:t>
            </a:r>
          </a:p>
        </p:txBody>
      </p:sp>
      <p:sp>
        <p:nvSpPr>
          <p:cNvPr id="10" name="Ellipse 9">
            <a:extLst>
              <a:ext uri="{FF2B5EF4-FFF2-40B4-BE49-F238E27FC236}">
                <a16:creationId xmlns:a16="http://schemas.microsoft.com/office/drawing/2014/main" id="{5A88A045-FA85-1279-20B7-27840A53135B}"/>
              </a:ext>
            </a:extLst>
          </p:cNvPr>
          <p:cNvSpPr/>
          <p:nvPr/>
        </p:nvSpPr>
        <p:spPr>
          <a:xfrm>
            <a:off x="6125717" y="1616277"/>
            <a:ext cx="416019" cy="416019"/>
          </a:xfrm>
          <a:prstGeom prst="ellipse">
            <a:avLst/>
          </a:prstGeom>
          <a:solidFill>
            <a:schemeClr val="accent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87553" eaLnBrk="0" hangingPunct="0"/>
            <a:r>
              <a:rPr lang="fr-FR" sz="3106" dirty="0">
                <a:solidFill>
                  <a:schemeClr val="bg1"/>
                </a:solidFill>
                <a:latin typeface="Aharoni" pitchFamily="2" charset="-79"/>
                <a:cs typeface="Aharoni" pitchFamily="2" charset="-79"/>
              </a:rPr>
              <a:t>2</a:t>
            </a:r>
          </a:p>
        </p:txBody>
      </p:sp>
      <p:sp>
        <p:nvSpPr>
          <p:cNvPr id="11" name="Ellipse 10">
            <a:extLst>
              <a:ext uri="{FF2B5EF4-FFF2-40B4-BE49-F238E27FC236}">
                <a16:creationId xmlns:a16="http://schemas.microsoft.com/office/drawing/2014/main" id="{237C61E7-8AC6-D95B-2FCE-FC117DA365C3}"/>
              </a:ext>
            </a:extLst>
          </p:cNvPr>
          <p:cNvSpPr/>
          <p:nvPr/>
        </p:nvSpPr>
        <p:spPr>
          <a:xfrm>
            <a:off x="9929926" y="1648727"/>
            <a:ext cx="416019" cy="411718"/>
          </a:xfrm>
          <a:prstGeom prst="ellipse">
            <a:avLst/>
          </a:prstGeom>
          <a:solidFill>
            <a:schemeClr val="accent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87553" eaLnBrk="0" hangingPunct="0"/>
            <a:r>
              <a:rPr lang="fr-FR" sz="3106" dirty="0">
                <a:solidFill>
                  <a:schemeClr val="bg1"/>
                </a:solidFill>
                <a:latin typeface="Aharoni" pitchFamily="2" charset="-79"/>
                <a:cs typeface="Aharoni" pitchFamily="2" charset="-79"/>
              </a:rPr>
              <a:t>3</a:t>
            </a: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a:spcBef>
                <a:spcPts val="600"/>
              </a:spcBef>
            </a:pPr>
            <a:r>
              <a:rPr lang="fr-FR" sz="2400" dirty="0">
                <a:solidFill>
                  <a:schemeClr val="accent2">
                    <a:lumMod val="75000"/>
                  </a:schemeClr>
                </a:solidFill>
                <a:latin typeface="Georgia" pitchFamily="18" charset="0"/>
                <a:ea typeface="+mn-ea"/>
                <a:cs typeface="Arial" charset="0"/>
              </a:rPr>
              <a:t> </a:t>
            </a:r>
            <a:r>
              <a:rPr lang="fr-FR" sz="2800" i="0" dirty="0">
                <a:solidFill>
                  <a:schemeClr val="accent2">
                    <a:lumMod val="75000"/>
                  </a:schemeClr>
                </a:solidFill>
                <a:latin typeface="Bahnschrift SemiLight SemiConde" panose="020B0502040204020203" pitchFamily="34" charset="0"/>
              </a:rPr>
              <a:t>Présentation de la Mission</a:t>
            </a:r>
          </a:p>
          <a:p>
            <a:r>
              <a:rPr lang="fr-FR" sz="2400" i="0" dirty="0">
                <a:solidFill>
                  <a:schemeClr val="accent2">
                    <a:lumMod val="75000"/>
                  </a:schemeClr>
                </a:solidFill>
                <a:latin typeface="Bahnschrift SemiLight SemiConde" panose="020B0502040204020203" pitchFamily="34" charset="0"/>
              </a:rPr>
              <a:t> Les principales étapes de la mission du Commissaire aux comptes : </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3" name="ZoneTexte 2">
            <a:extLst>
              <a:ext uri="{FF2B5EF4-FFF2-40B4-BE49-F238E27FC236}">
                <a16:creationId xmlns:a16="http://schemas.microsoft.com/office/drawing/2014/main" id="{36443381-D297-8F0E-F846-BF1A7022AE92}"/>
              </a:ext>
            </a:extLst>
          </p:cNvPr>
          <p:cNvSpPr txBox="1"/>
          <p:nvPr/>
        </p:nvSpPr>
        <p:spPr>
          <a:xfrm>
            <a:off x="403373" y="2179866"/>
            <a:ext cx="3960919" cy="4401205"/>
          </a:xfrm>
          <a:prstGeom prst="rect">
            <a:avLst/>
          </a:prstGeom>
          <a:noFill/>
        </p:spPr>
        <p:txBody>
          <a:bodyPr wrap="square" rtlCol="0">
            <a:spAutoFit/>
          </a:bodyPr>
          <a:lstStyle/>
          <a:p>
            <a:r>
              <a:rPr lang="fr-FR" sz="2000" b="1" dirty="0">
                <a:solidFill>
                  <a:schemeClr val="accent2">
                    <a:lumMod val="75000"/>
                  </a:schemeClr>
                </a:solidFill>
              </a:rPr>
              <a:t>Identification et évaluation </a:t>
            </a:r>
          </a:p>
          <a:p>
            <a:r>
              <a:rPr lang="fr-FR" sz="2000" b="1" dirty="0">
                <a:solidFill>
                  <a:schemeClr val="accent2">
                    <a:lumMod val="75000"/>
                  </a:schemeClr>
                </a:solidFill>
              </a:rPr>
              <a:t>du risque d’anomalies significatives </a:t>
            </a:r>
          </a:p>
          <a:p>
            <a:r>
              <a:rPr lang="fr-FR" sz="2000" b="1" dirty="0">
                <a:solidFill>
                  <a:schemeClr val="accent2">
                    <a:lumMod val="75000"/>
                  </a:schemeClr>
                </a:solidFill>
              </a:rPr>
              <a:t>dans les comptes</a:t>
            </a:r>
          </a:p>
          <a:p>
            <a:endParaRPr lang="fr-FR" sz="2000" b="1" dirty="0">
              <a:solidFill>
                <a:schemeClr val="accent5">
                  <a:lumMod val="50000"/>
                </a:schemeClr>
              </a:solidFill>
            </a:endParaRPr>
          </a:p>
          <a:p>
            <a:pPr algn="just"/>
            <a:r>
              <a:rPr lang="fr-FR" sz="1600" dirty="0">
                <a:solidFill>
                  <a:schemeClr val="accent2">
                    <a:lumMod val="50000"/>
                  </a:schemeClr>
                </a:solidFill>
              </a:rPr>
              <a:t>Le commissaire aux comptes acquiert une connaissance suffisante de l’entité, notamment de son contrôle interne, afin d’identifier et d’évaluer le risque d’anomalies significatives (RAS) dans les comptes. Cette première phase lui permet de concevoir et de mettre en œuvre des procédures d’audit permettant de fonder son opinion sur les comptes.</a:t>
            </a:r>
          </a:p>
          <a:p>
            <a:endParaRPr lang="fr-FR" sz="2000" b="1" dirty="0">
              <a:solidFill>
                <a:schemeClr val="accent5">
                  <a:lumMod val="50000"/>
                </a:schemeClr>
              </a:solidFill>
            </a:endParaRPr>
          </a:p>
        </p:txBody>
      </p:sp>
      <p:sp>
        <p:nvSpPr>
          <p:cNvPr id="5" name="ZoneTexte 4">
            <a:extLst>
              <a:ext uri="{FF2B5EF4-FFF2-40B4-BE49-F238E27FC236}">
                <a16:creationId xmlns:a16="http://schemas.microsoft.com/office/drawing/2014/main" id="{9E6242C0-F29D-83D9-B645-186DDA673730}"/>
              </a:ext>
            </a:extLst>
          </p:cNvPr>
          <p:cNvSpPr txBox="1"/>
          <p:nvPr/>
        </p:nvSpPr>
        <p:spPr>
          <a:xfrm>
            <a:off x="4591572" y="2222959"/>
            <a:ext cx="3960919" cy="3754874"/>
          </a:xfrm>
          <a:prstGeom prst="rect">
            <a:avLst/>
          </a:prstGeom>
          <a:noFill/>
        </p:spPr>
        <p:txBody>
          <a:bodyPr wrap="square" rtlCol="0">
            <a:spAutoFit/>
          </a:bodyPr>
          <a:lstStyle/>
          <a:p>
            <a:r>
              <a:rPr lang="fr-FR" sz="2000" b="1" dirty="0">
                <a:solidFill>
                  <a:schemeClr val="accent2">
                    <a:lumMod val="75000"/>
                  </a:schemeClr>
                </a:solidFill>
              </a:rPr>
              <a:t>Mise en œuvre des procédures d’audit</a:t>
            </a:r>
          </a:p>
          <a:p>
            <a:endParaRPr lang="fr-FR" sz="2000" b="1" dirty="0">
              <a:solidFill>
                <a:schemeClr val="accent5">
                  <a:lumMod val="50000"/>
                </a:schemeClr>
              </a:solidFill>
            </a:endParaRPr>
          </a:p>
          <a:p>
            <a:pPr algn="just"/>
            <a:endParaRPr lang="fr-FR" dirty="0">
              <a:solidFill>
                <a:schemeClr val="accent5">
                  <a:lumMod val="50000"/>
                </a:schemeClr>
              </a:solidFill>
            </a:endParaRPr>
          </a:p>
          <a:p>
            <a:pPr algn="just"/>
            <a:r>
              <a:rPr lang="fr-FR" sz="1600" dirty="0">
                <a:solidFill>
                  <a:schemeClr val="accent2">
                    <a:lumMod val="50000"/>
                  </a:schemeClr>
                </a:solidFill>
              </a:rPr>
              <a:t>Le commissaire aux comptes, en réponse à son évaluation du RAS, adopte son approche générale de la mission. Il met en œuvre des procédures d’audit et communique  à l’entité les faiblesses significatives du contrôle interne identifiées ainsi que les modifications qui lui paraissent devoir être apportées aux comptes ou aux autres documents comptables. </a:t>
            </a:r>
          </a:p>
        </p:txBody>
      </p:sp>
      <p:sp>
        <p:nvSpPr>
          <p:cNvPr id="7" name="ZoneTexte 6">
            <a:extLst>
              <a:ext uri="{FF2B5EF4-FFF2-40B4-BE49-F238E27FC236}">
                <a16:creationId xmlns:a16="http://schemas.microsoft.com/office/drawing/2014/main" id="{D019D270-A561-55A0-3BD5-3A43237B6F91}"/>
              </a:ext>
            </a:extLst>
          </p:cNvPr>
          <p:cNvSpPr txBox="1"/>
          <p:nvPr/>
        </p:nvSpPr>
        <p:spPr>
          <a:xfrm>
            <a:off x="8767738" y="2241570"/>
            <a:ext cx="3156413" cy="3539430"/>
          </a:xfrm>
          <a:prstGeom prst="rect">
            <a:avLst/>
          </a:prstGeom>
          <a:noFill/>
        </p:spPr>
        <p:txBody>
          <a:bodyPr wrap="square" rtlCol="0">
            <a:spAutoFit/>
          </a:bodyPr>
          <a:lstStyle/>
          <a:p>
            <a:r>
              <a:rPr lang="fr-FR" sz="2000" b="1" dirty="0">
                <a:solidFill>
                  <a:schemeClr val="accent2">
                    <a:lumMod val="75000"/>
                  </a:schemeClr>
                </a:solidFill>
              </a:rPr>
              <a:t>Synthèse de la mission et formulation </a:t>
            </a:r>
          </a:p>
          <a:p>
            <a:r>
              <a:rPr lang="fr-FR" sz="2000" b="1" dirty="0">
                <a:solidFill>
                  <a:schemeClr val="accent2">
                    <a:lumMod val="75000"/>
                  </a:schemeClr>
                </a:solidFill>
              </a:rPr>
              <a:t>de l’opinion</a:t>
            </a:r>
          </a:p>
          <a:p>
            <a:pPr algn="just"/>
            <a:endParaRPr lang="fr-FR" dirty="0">
              <a:solidFill>
                <a:schemeClr val="accent5">
                  <a:lumMod val="50000"/>
                </a:schemeClr>
              </a:solidFill>
            </a:endParaRPr>
          </a:p>
          <a:p>
            <a:pPr algn="just"/>
            <a:r>
              <a:rPr lang="fr-FR" sz="1600" dirty="0">
                <a:solidFill>
                  <a:schemeClr val="accent2">
                    <a:lumMod val="50000"/>
                  </a:schemeClr>
                </a:solidFill>
              </a:rPr>
              <a:t>Le commissaire aux comptes, sur la base des éléments collectés, réalise une synthèse des conclusions et constats de ses travaux. Il s’entretient avec le dirigeant pour lui en faire part et établit son rapport sur les comptes.</a:t>
            </a:r>
          </a:p>
          <a:p>
            <a:endParaRPr lang="fr-FR" dirty="0"/>
          </a:p>
        </p:txBody>
      </p:sp>
      <p:pic>
        <p:nvPicPr>
          <p:cNvPr id="4" name="Image 3">
            <a:extLst>
              <a:ext uri="{FF2B5EF4-FFF2-40B4-BE49-F238E27FC236}">
                <a16:creationId xmlns:a16="http://schemas.microsoft.com/office/drawing/2014/main" id="{91666B64-EB78-CDF0-9C58-FE2C7E5498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5163" y="1631502"/>
            <a:ext cx="589850" cy="446168"/>
          </a:xfrm>
          <a:prstGeom prst="rect">
            <a:avLst/>
          </a:prstGeom>
        </p:spPr>
      </p:pic>
      <p:pic>
        <p:nvPicPr>
          <p:cNvPr id="8" name="Image 7">
            <a:extLst>
              <a:ext uri="{FF2B5EF4-FFF2-40B4-BE49-F238E27FC236}">
                <a16:creationId xmlns:a16="http://schemas.microsoft.com/office/drawing/2014/main" id="{50EC22EC-DE5D-2B31-7A04-FF2A41F0AE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37809" y="1648742"/>
            <a:ext cx="369562" cy="447739"/>
          </a:xfrm>
          <a:prstGeom prst="rect">
            <a:avLst/>
          </a:prstGeom>
        </p:spPr>
      </p:pic>
      <p:pic>
        <p:nvPicPr>
          <p:cNvPr id="12" name="Image 11">
            <a:extLst>
              <a:ext uri="{FF2B5EF4-FFF2-40B4-BE49-F238E27FC236}">
                <a16:creationId xmlns:a16="http://schemas.microsoft.com/office/drawing/2014/main" id="{B3293E17-FBA7-C09B-0E83-1AA34D7F4EE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79975" y="1603671"/>
            <a:ext cx="518710" cy="456774"/>
          </a:xfrm>
          <a:prstGeom prst="rect">
            <a:avLst/>
          </a:prstGeom>
        </p:spPr>
      </p:pic>
      <p:sp>
        <p:nvSpPr>
          <p:cNvPr id="16" name="Espace réservé du numéro de diapositive 10">
            <a:extLst>
              <a:ext uri="{FF2B5EF4-FFF2-40B4-BE49-F238E27FC236}">
                <a16:creationId xmlns:a16="http://schemas.microsoft.com/office/drawing/2014/main" id="{6C602112-84C4-5EE4-3298-7BF11F4DD3C6}"/>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4</a:t>
            </a:fld>
            <a:endParaRPr lang="fr-FR" sz="1200" b="1">
              <a:solidFill>
                <a:schemeClr val="bg1"/>
              </a:solidFill>
            </a:endParaRPr>
          </a:p>
        </p:txBody>
      </p:sp>
      <p:grpSp>
        <p:nvGrpSpPr>
          <p:cNvPr id="6" name="Group 7">
            <a:extLst>
              <a:ext uri="{FF2B5EF4-FFF2-40B4-BE49-F238E27FC236}">
                <a16:creationId xmlns:a16="http://schemas.microsoft.com/office/drawing/2014/main" id="{7DF1DA89-1C84-A4DF-9F78-058CF3CBA223}"/>
              </a:ext>
            </a:extLst>
          </p:cNvPr>
          <p:cNvGrpSpPr>
            <a:grpSpLocks/>
          </p:cNvGrpSpPr>
          <p:nvPr/>
        </p:nvGrpSpPr>
        <p:grpSpPr bwMode="auto">
          <a:xfrm>
            <a:off x="10803642" y="5781000"/>
            <a:ext cx="864897" cy="866131"/>
            <a:chOff x="2082" y="11595"/>
            <a:chExt cx="1417" cy="1417"/>
          </a:xfrm>
        </p:grpSpPr>
        <p:sp>
          <p:nvSpPr>
            <p:cNvPr id="13" name="Rectangle 8">
              <a:extLst>
                <a:ext uri="{FF2B5EF4-FFF2-40B4-BE49-F238E27FC236}">
                  <a16:creationId xmlns:a16="http://schemas.microsoft.com/office/drawing/2014/main" id="{AB476162-3344-1A4F-54A6-F5BFD4AAFDF4}"/>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4" name="Oval 9">
              <a:extLst>
                <a:ext uri="{FF2B5EF4-FFF2-40B4-BE49-F238E27FC236}">
                  <a16:creationId xmlns:a16="http://schemas.microsoft.com/office/drawing/2014/main" id="{6089CFFA-5717-C778-C770-97672862FAB4}"/>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5" name="Freeform 10">
              <a:extLst>
                <a:ext uri="{FF2B5EF4-FFF2-40B4-BE49-F238E27FC236}">
                  <a16:creationId xmlns:a16="http://schemas.microsoft.com/office/drawing/2014/main" id="{413CC7EA-F4B1-AC1F-345E-FAD0A6B884DE}"/>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7" name="Freeform 11">
              <a:extLst>
                <a:ext uri="{FF2B5EF4-FFF2-40B4-BE49-F238E27FC236}">
                  <a16:creationId xmlns:a16="http://schemas.microsoft.com/office/drawing/2014/main" id="{FFFFE8CC-2019-22EA-2E98-E5127FBB5236}"/>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Tree>
    <p:extLst>
      <p:ext uri="{BB962C8B-B14F-4D97-AF65-F5344CB8AC3E}">
        <p14:creationId xmlns:p14="http://schemas.microsoft.com/office/powerpoint/2010/main" val="5047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3642" y="5783131"/>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pic>
        <p:nvPicPr>
          <p:cNvPr id="22" name="Image 21">
            <a:extLst>
              <a:ext uri="{FF2B5EF4-FFF2-40B4-BE49-F238E27FC236}">
                <a16:creationId xmlns:a16="http://schemas.microsoft.com/office/drawing/2014/main" id="{0B4C95A7-2F49-F7F9-278F-073876FF3A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46613" y="173778"/>
            <a:ext cx="1010806" cy="1010806"/>
          </a:xfrm>
          <a:prstGeom prst="rect">
            <a:avLst/>
          </a:prstGeom>
        </p:spPr>
      </p:pic>
      <p:sp>
        <p:nvSpPr>
          <p:cNvPr id="23" name="ZoneTexte 22">
            <a:extLst>
              <a:ext uri="{FF2B5EF4-FFF2-40B4-BE49-F238E27FC236}">
                <a16:creationId xmlns:a16="http://schemas.microsoft.com/office/drawing/2014/main" id="{DEEF548F-C8C8-6FCD-87D2-2739F7768F7B}"/>
              </a:ext>
            </a:extLst>
          </p:cNvPr>
          <p:cNvSpPr txBox="1"/>
          <p:nvPr/>
        </p:nvSpPr>
        <p:spPr>
          <a:xfrm>
            <a:off x="1057419" y="294460"/>
            <a:ext cx="8186824" cy="769441"/>
          </a:xfrm>
          <a:prstGeom prst="rect">
            <a:avLst/>
          </a:prstGeom>
          <a:solidFill>
            <a:schemeClr val="bg1"/>
          </a:solidFill>
        </p:spPr>
        <p:txBody>
          <a:bodyPr wrap="square" rtlCol="0">
            <a:spAutoFit/>
          </a:bodyPr>
          <a:lstStyle/>
          <a:p>
            <a:pPr>
              <a:spcBef>
                <a:spcPts val="600"/>
              </a:spcBef>
            </a:pPr>
            <a:r>
              <a:rPr lang="fr-FR" sz="4000" dirty="0">
                <a:solidFill>
                  <a:schemeClr val="accent2">
                    <a:lumMod val="75000"/>
                  </a:schemeClr>
                </a:solidFill>
                <a:latin typeface="Bahnschrift SemiLight SemiConde" panose="020B0502040204020203" pitchFamily="34" charset="0"/>
              </a:rPr>
              <a:t>Partie 1- </a:t>
            </a:r>
            <a:r>
              <a:rPr lang="fr-FR" sz="4400" dirty="0">
                <a:solidFill>
                  <a:schemeClr val="accent2">
                    <a:lumMod val="75000"/>
                  </a:schemeClr>
                </a:solidFill>
                <a:latin typeface="Bahnschrift SemiLight SemiConde" panose="020B0502040204020203" pitchFamily="34" charset="0"/>
              </a:rPr>
              <a:t>Présentation de la Mission</a:t>
            </a:r>
          </a:p>
        </p:txBody>
      </p:sp>
      <p:sp>
        <p:nvSpPr>
          <p:cNvPr id="5" name="Rectangle 62">
            <a:extLst>
              <a:ext uri="{FF2B5EF4-FFF2-40B4-BE49-F238E27FC236}">
                <a16:creationId xmlns:a16="http://schemas.microsoft.com/office/drawing/2014/main" id="{B5F75F7B-0494-7C88-673D-9B2D0B59125E}"/>
              </a:ext>
            </a:extLst>
          </p:cNvPr>
          <p:cNvSpPr>
            <a:spLocks noChangeArrowheads="1"/>
          </p:cNvSpPr>
          <p:nvPr/>
        </p:nvSpPr>
        <p:spPr bwMode="auto">
          <a:xfrm>
            <a:off x="1057419" y="1333837"/>
            <a:ext cx="8186824" cy="4652812"/>
          </a:xfrm>
          <a:prstGeom prst="rect">
            <a:avLst/>
          </a:prstGeom>
          <a:noFill/>
          <a:ln w="9525">
            <a:noFill/>
            <a:miter lim="800000"/>
            <a:headEnd/>
            <a:tailEnd/>
          </a:ln>
        </p:spPr>
        <p:txBody>
          <a:bodyPr wrap="square">
            <a:spAutoFit/>
          </a:bodyPr>
          <a:lstStyle/>
          <a:p>
            <a:pPr algn="just"/>
            <a:r>
              <a:rPr lang="fr-FR" sz="1300" dirty="0">
                <a:solidFill>
                  <a:srgbClr val="002060"/>
                </a:solidFill>
                <a:latin typeface="+mj-lt"/>
                <a:ea typeface="+mj-ea"/>
                <a:cs typeface="+mj-cs"/>
              </a:rPr>
              <a:t>L’audit légal est régi, dans ses principes et ses modalités, par un corpus de normes d’exercice professionnel (NEP) homologuées par arrêté du garde des sceaux, ministre de la Justice.  </a:t>
            </a:r>
            <a:br>
              <a:rPr lang="fr-FR" sz="1300" dirty="0">
                <a:solidFill>
                  <a:srgbClr val="002060"/>
                </a:solidFill>
                <a:latin typeface="+mj-lt"/>
                <a:ea typeface="+mj-ea"/>
                <a:cs typeface="+mj-cs"/>
              </a:rPr>
            </a:br>
            <a:r>
              <a:rPr lang="fr-FR" sz="1300" dirty="0">
                <a:solidFill>
                  <a:srgbClr val="002060"/>
                </a:solidFill>
                <a:latin typeface="+mj-lt"/>
                <a:ea typeface="+mj-ea"/>
                <a:cs typeface="+mj-cs"/>
              </a:rPr>
              <a:t>Pour réaliser ses travaux dans le respect de ces normes, le commissaire aux comptes adapte l’exercice de sa mission aux spécificités de l’entité dont il certifie les comptes. </a:t>
            </a:r>
          </a:p>
          <a:p>
            <a:pPr algn="just"/>
            <a:endParaRPr lang="fr-FR" sz="1200" dirty="0">
              <a:solidFill>
                <a:schemeClr val="accent2">
                  <a:lumMod val="75000"/>
                </a:schemeClr>
              </a:solidFill>
              <a:effectLst/>
            </a:endParaRPr>
          </a:p>
          <a:p>
            <a:pPr algn="just"/>
            <a:r>
              <a:rPr lang="fr-FR" sz="1300" dirty="0">
                <a:solidFill>
                  <a:srgbClr val="002060"/>
                </a:solidFill>
                <a:latin typeface="+mj-lt"/>
                <a:ea typeface="+mj-ea"/>
                <a:cs typeface="+mj-cs"/>
              </a:rPr>
              <a:t>Compte tenu de l'analyse des risques que nous avons effectuée tenant compte de l’intervention préalable de votre expert-comptable, notre plan de mission prévoit entre autres les phases suivantes : </a:t>
            </a:r>
          </a:p>
          <a:p>
            <a:pPr algn="just"/>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la prise de connaissance des faits marquants, de l’activité et des changements intervenus dans les procédures ;</a:t>
            </a:r>
          </a:p>
          <a:p>
            <a:pPr marL="1008583" lvl="2" algn="just"/>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l’analyse des produits ;</a:t>
            </a:r>
          </a:p>
          <a:p>
            <a:pPr marL="1008583" lvl="2" algn="just">
              <a:buFont typeface="Wingdings" pitchFamily="2" charset="2"/>
              <a:buChar char="v"/>
            </a:pPr>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analyse des charges composées, outre les frais de fonctionnement, les aides aux concours, à la formation et aux actions ponctuelles… ;</a:t>
            </a:r>
          </a:p>
          <a:p>
            <a:pPr marL="1008583" lvl="2" algn="just"/>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la vérification approfondie des subventions et de leur utilisation (conventions, comptabilisation, comptes-rendus..) ;</a:t>
            </a:r>
          </a:p>
          <a:p>
            <a:pPr marL="1008583" lvl="2" algn="just"/>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les contrôles classiques compte tenu, en particulier, des spécificités des associations (juridiques et comptables).</a:t>
            </a:r>
          </a:p>
          <a:p>
            <a:pPr marL="1008583" lvl="2" algn="just"/>
            <a:endParaRPr lang="fr-FR" sz="1200" dirty="0">
              <a:latin typeface="+mj-lt"/>
              <a:ea typeface="+mj-ea"/>
              <a:cs typeface="+mj-cs"/>
            </a:endParaRPr>
          </a:p>
          <a:p>
            <a:pPr marL="1008583" lvl="2" algn="just">
              <a:buFont typeface="Wingdings" pitchFamily="2" charset="2"/>
              <a:buChar char="v"/>
            </a:pPr>
            <a:endParaRPr lang="fr-FR" sz="1235" dirty="0"/>
          </a:p>
        </p:txBody>
      </p:sp>
      <p:sp>
        <p:nvSpPr>
          <p:cNvPr id="14" name="Espace réservé du numéro de diapositive 10">
            <a:extLst>
              <a:ext uri="{FF2B5EF4-FFF2-40B4-BE49-F238E27FC236}">
                <a16:creationId xmlns:a16="http://schemas.microsoft.com/office/drawing/2014/main" id="{FEC00DDB-E382-DA6D-1714-4D25985DFD64}"/>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5</a:t>
            </a:fld>
            <a:endParaRPr lang="fr-FR" sz="1200" b="1">
              <a:solidFill>
                <a:schemeClr val="bg1"/>
              </a:solidFill>
            </a:endParaRPr>
          </a:p>
        </p:txBody>
      </p:sp>
    </p:spTree>
    <p:extLst>
      <p:ext uri="{BB962C8B-B14F-4D97-AF65-F5344CB8AC3E}">
        <p14:creationId xmlns:p14="http://schemas.microsoft.com/office/powerpoint/2010/main" val="1724567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solidFill>
                  <a:schemeClr val="accent2">
                    <a:lumMod val="75000"/>
                  </a:schemeClr>
                </a:solidFill>
                <a:effectLst/>
              </a:rPr>
            </a:br>
            <a:endParaRPr lang="en-US" sz="4000" kern="1200" dirty="0">
              <a:solidFill>
                <a:schemeClr val="accent2">
                  <a:lumMod val="75000"/>
                </a:schemeClr>
              </a:solidFill>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Les faits marquants de l’exercice</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4" name="ZoneTexte 3">
            <a:extLst>
              <a:ext uri="{FF2B5EF4-FFF2-40B4-BE49-F238E27FC236}">
                <a16:creationId xmlns:a16="http://schemas.microsoft.com/office/drawing/2014/main" id="{564352A0-B980-34B4-9ADE-01EF48CDE05D}"/>
              </a:ext>
            </a:extLst>
          </p:cNvPr>
          <p:cNvSpPr txBox="1"/>
          <p:nvPr/>
        </p:nvSpPr>
        <p:spPr>
          <a:xfrm>
            <a:off x="738736" y="1678973"/>
            <a:ext cx="8963708" cy="3293209"/>
          </a:xfrm>
          <a:prstGeom prst="rect">
            <a:avLst/>
          </a:prstGeom>
          <a:noFill/>
        </p:spPr>
        <p:txBody>
          <a:bodyPr wrap="square">
            <a:spAutoFit/>
          </a:bodyPr>
          <a:lstStyle/>
          <a:p>
            <a:pPr algn="just" defTabSz="899010">
              <a:defRPr/>
            </a:pPr>
            <a:r>
              <a:rPr lang="fr-FR" sz="1600" dirty="0">
                <a:latin typeface="+mj-lt"/>
                <a:ea typeface="+mj-ea"/>
                <a:cs typeface="+mj-cs"/>
              </a:rPr>
              <a:t>La saison sportive a pu se dérouler normalement même si le calendrier a fait l’objet de quelques modifications.</a:t>
            </a:r>
          </a:p>
          <a:p>
            <a:pPr algn="just" defTabSz="899010">
              <a:defRPr/>
            </a:pPr>
            <a:endParaRPr lang="fr-FR" sz="1600" dirty="0">
              <a:latin typeface="+mj-lt"/>
              <a:ea typeface="+mj-ea"/>
              <a:cs typeface="+mj-cs"/>
            </a:endParaRPr>
          </a:p>
          <a:p>
            <a:pPr algn="just" defTabSz="899010">
              <a:defRPr/>
            </a:pPr>
            <a:r>
              <a:rPr lang="fr-FR" sz="1600" dirty="0">
                <a:latin typeface="+mj-lt"/>
                <a:ea typeface="+mj-ea"/>
                <a:cs typeface="+mj-cs"/>
              </a:rPr>
              <a:t>Le concours d’endurance international s’est déroulé en 30 avril 2023 à Ghisonaccia.</a:t>
            </a:r>
          </a:p>
          <a:p>
            <a:pPr algn="just" defTabSz="899010">
              <a:defRPr/>
            </a:pPr>
            <a:endParaRPr lang="fr-FR" sz="1600" dirty="0">
              <a:latin typeface="+mj-lt"/>
              <a:ea typeface="+mj-ea"/>
              <a:cs typeface="+mj-cs"/>
            </a:endParaRPr>
          </a:p>
          <a:p>
            <a:pPr algn="just" defTabSz="899010">
              <a:defRPr/>
            </a:pPr>
            <a:r>
              <a:rPr lang="fr-FR" sz="1600" dirty="0">
                <a:latin typeface="+mj-lt"/>
                <a:ea typeface="+mj-ea"/>
                <a:cs typeface="+mj-cs"/>
              </a:rPr>
              <a:t>Des stages et formations ont été organisés (stage Bertrand POISSON, stage de TEC, formation TREC, etc.).</a:t>
            </a:r>
          </a:p>
          <a:p>
            <a:pPr algn="just" defTabSz="899010">
              <a:defRPr/>
            </a:pPr>
            <a:endParaRPr lang="fr-FR" sz="1600" dirty="0">
              <a:latin typeface="+mj-lt"/>
              <a:ea typeface="+mj-ea"/>
              <a:cs typeface="+mj-cs"/>
            </a:endParaRPr>
          </a:p>
          <a:p>
            <a:pPr algn="just" defTabSz="899010">
              <a:defRPr/>
            </a:pPr>
            <a:r>
              <a:rPr lang="fr-FR" sz="1600" dirty="0">
                <a:latin typeface="+mj-lt"/>
                <a:ea typeface="+mj-ea"/>
                <a:cs typeface="+mj-cs"/>
              </a:rPr>
              <a:t>L’association a bénéficié d’une subvention d’investissement de 30 000 € de la part de l’Agence Nationale du Sport destinée à financer, en partie, l’acquisition de matériel pour mettre en selle des cavaliers en fauteuil roulant. Ce matériel a été acquis au cours de l’exercice pour un montant de 38 860 €.</a:t>
            </a:r>
          </a:p>
          <a:p>
            <a:pPr algn="just" defTabSz="899010">
              <a:defRPr/>
            </a:pPr>
            <a:endParaRPr lang="fr-FR" sz="1600" dirty="0">
              <a:latin typeface="+mj-lt"/>
              <a:ea typeface="+mj-ea"/>
              <a:cs typeface="+mj-cs"/>
            </a:endParaRPr>
          </a:p>
        </p:txBody>
      </p:sp>
      <p:sp>
        <p:nvSpPr>
          <p:cNvPr id="7" name="Espace réservé du numéro de diapositive 10">
            <a:extLst>
              <a:ext uri="{FF2B5EF4-FFF2-40B4-BE49-F238E27FC236}">
                <a16:creationId xmlns:a16="http://schemas.microsoft.com/office/drawing/2014/main" id="{9E317CFE-FBA2-0D4F-651B-73D447904BC5}"/>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6</a:t>
            </a:fld>
            <a:endParaRPr lang="fr-FR" sz="1200" b="1">
              <a:solidFill>
                <a:schemeClr val="bg1"/>
              </a:solidFill>
            </a:endParaRPr>
          </a:p>
        </p:txBody>
      </p:sp>
      <p:grpSp>
        <p:nvGrpSpPr>
          <p:cNvPr id="9" name="Group 7">
            <a:extLst>
              <a:ext uri="{FF2B5EF4-FFF2-40B4-BE49-F238E27FC236}">
                <a16:creationId xmlns:a16="http://schemas.microsoft.com/office/drawing/2014/main" id="{703A9B89-3A3B-BF03-C758-26E7C1408344}"/>
              </a:ext>
            </a:extLst>
          </p:cNvPr>
          <p:cNvGrpSpPr>
            <a:grpSpLocks/>
          </p:cNvGrpSpPr>
          <p:nvPr/>
        </p:nvGrpSpPr>
        <p:grpSpPr bwMode="auto">
          <a:xfrm>
            <a:off x="10803642" y="5794217"/>
            <a:ext cx="936000" cy="864000"/>
            <a:chOff x="2082" y="11595"/>
            <a:chExt cx="1417" cy="1417"/>
          </a:xfrm>
        </p:grpSpPr>
        <p:sp>
          <p:nvSpPr>
            <p:cNvPr id="10" name="Rectangle 8">
              <a:extLst>
                <a:ext uri="{FF2B5EF4-FFF2-40B4-BE49-F238E27FC236}">
                  <a16:creationId xmlns:a16="http://schemas.microsoft.com/office/drawing/2014/main" id="{E1FD7C28-C875-FF89-22B4-64A756F7A9FF}"/>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1" name="Oval 9">
              <a:extLst>
                <a:ext uri="{FF2B5EF4-FFF2-40B4-BE49-F238E27FC236}">
                  <a16:creationId xmlns:a16="http://schemas.microsoft.com/office/drawing/2014/main" id="{5ECA4F22-9FA9-A6F8-A222-DD9AA4178378}"/>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2" name="Freeform 10">
              <a:extLst>
                <a:ext uri="{FF2B5EF4-FFF2-40B4-BE49-F238E27FC236}">
                  <a16:creationId xmlns:a16="http://schemas.microsoft.com/office/drawing/2014/main" id="{3BC4DDEE-F7E5-3BE6-9CC5-327054F1DD9E}"/>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3" name="Freeform 11">
              <a:extLst>
                <a:ext uri="{FF2B5EF4-FFF2-40B4-BE49-F238E27FC236}">
                  <a16:creationId xmlns:a16="http://schemas.microsoft.com/office/drawing/2014/main" id="{FAE3B953-7600-24A4-3A48-DC73E8A1EFE5}"/>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Tree>
    <p:extLst>
      <p:ext uri="{BB962C8B-B14F-4D97-AF65-F5344CB8AC3E}">
        <p14:creationId xmlns:p14="http://schemas.microsoft.com/office/powerpoint/2010/main" val="3830105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700923" y="2840558"/>
            <a:ext cx="5919998" cy="1176859"/>
          </a:xfrm>
        </p:spPr>
        <p:txBody>
          <a:bodyPr vert="horz" lIns="91440" tIns="45720" rIns="91440" bIns="45720" rtlCol="0" anchor="b">
            <a:normAutofit/>
          </a:bodyPr>
          <a:lstStyle/>
          <a:p>
            <a:pPr defTabSz="899320">
              <a:buClr>
                <a:srgbClr val="000000"/>
              </a:buClr>
            </a:pPr>
            <a:br>
              <a:rPr lang="fr-FR" sz="1300" dirty="0">
                <a:effectLst/>
              </a:rPr>
            </a:br>
            <a:r>
              <a:rPr lang="fr-FR" sz="1300" dirty="0">
                <a:solidFill>
                  <a:schemeClr val="bg1"/>
                </a:solidFill>
              </a:rPr>
              <a:t>Nous avons été nommés commissaire aux comptes de l’association par votre assemblée générale en date du 20/11/2015. La date de clôture du dernier exercice couvert par notre mandat est le 31/12/2021. </a:t>
            </a:r>
            <a:br>
              <a:rPr lang="fr-FR" sz="1300" dirty="0">
                <a:solidFill>
                  <a:schemeClr val="bg1"/>
                </a:solidFill>
              </a:rPr>
            </a:br>
            <a:endParaRPr lang="en-US" sz="1300" kern="1200" dirty="0">
              <a:latin typeface="+mj-lt"/>
              <a:ea typeface="+mj-ea"/>
              <a:cs typeface="+mj-cs"/>
            </a:endParaRPr>
          </a:p>
        </p:txBody>
      </p:sp>
      <p:pic>
        <p:nvPicPr>
          <p:cNvPr id="11" name="Espace réservé du contenu 4">
            <a:extLst>
              <a:ext uri="{FF2B5EF4-FFF2-40B4-BE49-F238E27FC236}">
                <a16:creationId xmlns:a16="http://schemas.microsoft.com/office/drawing/2014/main" id="{0EC94ECA-3FDA-D05A-56F0-A004397A884C}"/>
              </a:ext>
            </a:extLst>
          </p:cNvPr>
          <p:cNvPicPr>
            <a:picLocks noGrp="1" noChangeAspect="1"/>
          </p:cNvPicPr>
          <p:nvPr>
            <p:ph idx="1"/>
          </p:nvPr>
        </p:nvPicPr>
        <p:blipFill>
          <a:blip r:embed="rId2"/>
          <a:stretch>
            <a:fillRect/>
          </a:stretch>
        </p:blipFill>
        <p:spPr>
          <a:xfrm rot="10800000">
            <a:off x="243723" y="874576"/>
            <a:ext cx="3173094" cy="3331471"/>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3642" y="5793714"/>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23" name="ZoneTexte 22">
            <a:extLst>
              <a:ext uri="{FF2B5EF4-FFF2-40B4-BE49-F238E27FC236}">
                <a16:creationId xmlns:a16="http://schemas.microsoft.com/office/drawing/2014/main" id="{DEEF548F-C8C8-6FCD-87D2-2739F7768F7B}"/>
              </a:ext>
            </a:extLst>
          </p:cNvPr>
          <p:cNvSpPr txBox="1"/>
          <p:nvPr/>
        </p:nvSpPr>
        <p:spPr>
          <a:xfrm>
            <a:off x="4636763" y="1809120"/>
            <a:ext cx="3699964" cy="4416594"/>
          </a:xfrm>
          <a:prstGeom prst="rect">
            <a:avLst/>
          </a:prstGeom>
          <a:solidFill>
            <a:schemeClr val="bg1"/>
          </a:solidFill>
        </p:spPr>
        <p:txBody>
          <a:bodyPr wrap="square" rtlCol="0">
            <a:spAutoFit/>
          </a:bodyPr>
          <a:lstStyle/>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a:spcBef>
                <a:spcPts val="600"/>
              </a:spcBef>
            </a:pPr>
            <a:r>
              <a:rPr lang="fr-FR" sz="4400" dirty="0">
                <a:solidFill>
                  <a:schemeClr val="accent2">
                    <a:lumMod val="75000"/>
                  </a:schemeClr>
                </a:solidFill>
                <a:latin typeface="Bahnschrift SemiLight SemiConde" panose="020B0502040204020203" pitchFamily="34" charset="0"/>
              </a:rPr>
              <a:t>Chiffres clés</a:t>
            </a:r>
          </a:p>
          <a:p>
            <a:pPr>
              <a:spcBef>
                <a:spcPts val="600"/>
              </a:spcBef>
            </a:pPr>
            <a:endParaRPr lang="fr-FR" sz="4400" dirty="0">
              <a:solidFill>
                <a:schemeClr val="accent2">
                  <a:lumMod val="75000"/>
                </a:schemeClr>
              </a:solidFill>
              <a:latin typeface="Bahnschrift SemiLight SemiConde" panose="020B0502040204020203" pitchFamily="34" charset="0"/>
            </a:endParaRPr>
          </a:p>
          <a:p>
            <a:pPr>
              <a:spcBef>
                <a:spcPts val="600"/>
              </a:spcBef>
            </a:pPr>
            <a:endParaRPr lang="fr-FR" sz="4400" dirty="0">
              <a:solidFill>
                <a:schemeClr val="accent2">
                  <a:lumMod val="75000"/>
                </a:schemeClr>
              </a:solidFill>
              <a:latin typeface="Bahnschrift SemiLight SemiConde" panose="020B0502040204020203" pitchFamily="34" charset="0"/>
            </a:endParaRPr>
          </a:p>
          <a:p>
            <a:pPr>
              <a:spcBef>
                <a:spcPts val="600"/>
              </a:spcBef>
            </a:pPr>
            <a:endParaRPr lang="fr-FR" sz="4400" dirty="0">
              <a:solidFill>
                <a:schemeClr val="accent2">
                  <a:lumMod val="75000"/>
                </a:schemeClr>
              </a:solidFill>
              <a:latin typeface="Bahnschrift SemiLight SemiConde" panose="020B0502040204020203" pitchFamily="34" charset="0"/>
            </a:endParaRPr>
          </a:p>
        </p:txBody>
      </p:sp>
      <p:sp>
        <p:nvSpPr>
          <p:cNvPr id="6" name="ZoneTexte 5">
            <a:extLst>
              <a:ext uri="{FF2B5EF4-FFF2-40B4-BE49-F238E27FC236}">
                <a16:creationId xmlns:a16="http://schemas.microsoft.com/office/drawing/2014/main" id="{E9D4C8C0-E5AB-07D7-0F58-3036A0DA42F3}"/>
              </a:ext>
            </a:extLst>
          </p:cNvPr>
          <p:cNvSpPr txBox="1"/>
          <p:nvPr/>
        </p:nvSpPr>
        <p:spPr>
          <a:xfrm>
            <a:off x="3373516" y="1450593"/>
            <a:ext cx="6108568" cy="840230"/>
          </a:xfrm>
          <a:prstGeom prst="rect">
            <a:avLst/>
          </a:prstGeom>
          <a:noFill/>
        </p:spPr>
        <p:txBody>
          <a:bodyPr wrap="square">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z="5400" b="1" kern="0" dirty="0">
                <a:solidFill>
                  <a:schemeClr val="accent2">
                    <a:lumMod val="75000"/>
                  </a:schemeClr>
                </a:solidFill>
                <a:latin typeface="Bahnschrift SemiBold SemiConden" panose="020B0502040204020203" pitchFamily="34" charset="0"/>
                <a:ea typeface="+mj-ea"/>
                <a:cs typeface="+mj-cs"/>
              </a:rPr>
              <a:t>PARTIE 2</a:t>
            </a:r>
            <a:endParaRPr kumimoji="0" lang="en-US" sz="5400" b="1" i="0" u="none" strike="noStrike" kern="0" cap="none" spc="0" normalizeH="0" baseline="0" noProof="1">
              <a:ln>
                <a:noFill/>
              </a:ln>
              <a:solidFill>
                <a:schemeClr val="accent2">
                  <a:lumMod val="75000"/>
                </a:schemeClr>
              </a:solidFill>
              <a:effectLst/>
              <a:uLnTx/>
              <a:uFillTx/>
              <a:latin typeface="Bahnschrift SemiBold SemiConden" panose="020B0502040204020203" pitchFamily="34" charset="0"/>
              <a:ea typeface="+mj-ea"/>
              <a:cs typeface="+mj-cs"/>
            </a:endParaRPr>
          </a:p>
        </p:txBody>
      </p:sp>
      <p:sp>
        <p:nvSpPr>
          <p:cNvPr id="14" name="Espace réservé du numéro de diapositive 10">
            <a:extLst>
              <a:ext uri="{FF2B5EF4-FFF2-40B4-BE49-F238E27FC236}">
                <a16:creationId xmlns:a16="http://schemas.microsoft.com/office/drawing/2014/main" id="{6504DBCC-15E7-96A0-2B61-DA965073E92B}"/>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7</a:t>
            </a:fld>
            <a:endParaRPr lang="fr-FR" sz="1200" b="1">
              <a:solidFill>
                <a:schemeClr val="bg1"/>
              </a:solidFill>
            </a:endParaRPr>
          </a:p>
        </p:txBody>
      </p:sp>
    </p:spTree>
    <p:extLst>
      <p:ext uri="{BB962C8B-B14F-4D97-AF65-F5344CB8AC3E}">
        <p14:creationId xmlns:p14="http://schemas.microsoft.com/office/powerpoint/2010/main" val="3884376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7573559-BA24-6E51-8047-F639DDDFFE0A}"/>
              </a:ext>
            </a:extLst>
          </p:cNvPr>
          <p:cNvSpPr/>
          <p:nvPr/>
        </p:nvSpPr>
        <p:spPr>
          <a:xfrm>
            <a:off x="8010939" y="814550"/>
            <a:ext cx="3442198" cy="4512823"/>
          </a:xfrm>
          <a:prstGeom prst="rect">
            <a:avLst/>
          </a:prstGeom>
          <a:solidFill>
            <a:srgbClr val="97E4FF"/>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475090"/>
            <a:ext cx="7342347"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Les chiffres clés </a:t>
            </a:r>
          </a:p>
          <a:p>
            <a:pPr defTabSz="899010">
              <a:defRPr/>
            </a:pPr>
            <a:r>
              <a:rPr lang="fr-FR" sz="2000" i="0" dirty="0">
                <a:solidFill>
                  <a:schemeClr val="accent2">
                    <a:lumMod val="75000"/>
                  </a:schemeClr>
                </a:solidFill>
                <a:latin typeface="Bahnschrift SemiLight SemiConde" panose="020B0502040204020203" pitchFamily="34" charset="0"/>
              </a:rPr>
              <a:t>Comparatif des comptes de résultats 2022/2023 avec les précédents</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7" name="ZoneTexte 6">
            <a:extLst>
              <a:ext uri="{FF2B5EF4-FFF2-40B4-BE49-F238E27FC236}">
                <a16:creationId xmlns:a16="http://schemas.microsoft.com/office/drawing/2014/main" id="{72EE4FC2-F197-3E4F-84CC-B6B8CA8CF6E3}"/>
              </a:ext>
            </a:extLst>
          </p:cNvPr>
          <p:cNvSpPr txBox="1"/>
          <p:nvPr/>
        </p:nvSpPr>
        <p:spPr>
          <a:xfrm>
            <a:off x="976705" y="4955278"/>
            <a:ext cx="7514808" cy="1169551"/>
          </a:xfrm>
          <a:prstGeom prst="rect">
            <a:avLst/>
          </a:prstGeom>
          <a:noFill/>
        </p:spPr>
        <p:txBody>
          <a:bodyPr wrap="square">
            <a:spAutoFit/>
          </a:bodyPr>
          <a:lstStyle/>
          <a:p>
            <a:pPr algn="just"/>
            <a:r>
              <a:rPr lang="fr-FR" sz="1400" b="1" dirty="0">
                <a:solidFill>
                  <a:srgbClr val="46A5E0"/>
                </a:solidFill>
                <a:ea typeface="+mj-ea"/>
                <a:cs typeface="+mj-cs"/>
              </a:rPr>
              <a:t>La situation financière</a:t>
            </a:r>
          </a:p>
          <a:p>
            <a:pPr algn="just"/>
            <a:endParaRPr lang="fr-FR" sz="1400" dirty="0">
              <a:cs typeface="Arial" pitchFamily="34" charset="0"/>
            </a:endParaRPr>
          </a:p>
          <a:p>
            <a:pPr algn="just"/>
            <a:r>
              <a:rPr lang="fr-FR" sz="1400" dirty="0">
                <a:cs typeface="Arial" pitchFamily="34" charset="0"/>
              </a:rPr>
              <a:t>Le niveau des fonds associatifs permet, pour l’instant, de faire le relai de trésorerie dans l’attente de l’encaissement des subventions. Toutefois, l’association ne pourra pas assumer des pertes de cet ordre au cours des prochains exercices.</a:t>
            </a:r>
          </a:p>
        </p:txBody>
      </p:sp>
      <p:sp>
        <p:nvSpPr>
          <p:cNvPr id="9" name="Espace réservé du numéro de diapositive 10">
            <a:extLst>
              <a:ext uri="{FF2B5EF4-FFF2-40B4-BE49-F238E27FC236}">
                <a16:creationId xmlns:a16="http://schemas.microsoft.com/office/drawing/2014/main" id="{7ACFEC36-0861-2850-6FEB-F433A74E6A45}"/>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8</a:t>
            </a:fld>
            <a:endParaRPr lang="fr-FR" sz="1200" b="1">
              <a:solidFill>
                <a:srgbClr val="2B79B3"/>
              </a:solidFill>
            </a:endParaRPr>
          </a:p>
        </p:txBody>
      </p:sp>
      <p:sp>
        <p:nvSpPr>
          <p:cNvPr id="8" name="ZoneTexte 7">
            <a:extLst>
              <a:ext uri="{FF2B5EF4-FFF2-40B4-BE49-F238E27FC236}">
                <a16:creationId xmlns:a16="http://schemas.microsoft.com/office/drawing/2014/main" id="{27C6A3D0-A818-CE2B-E583-BEA106902C16}"/>
              </a:ext>
            </a:extLst>
          </p:cNvPr>
          <p:cNvSpPr txBox="1"/>
          <p:nvPr/>
        </p:nvSpPr>
        <p:spPr>
          <a:xfrm>
            <a:off x="8092874" y="961160"/>
            <a:ext cx="3278327" cy="4185761"/>
          </a:xfrm>
          <a:prstGeom prst="rect">
            <a:avLst/>
          </a:prstGeom>
          <a:noFill/>
        </p:spPr>
        <p:txBody>
          <a:bodyPr wrap="square" rtlCol="0">
            <a:spAutoFit/>
          </a:bodyPr>
          <a:lstStyle/>
          <a:p>
            <a:pPr algn="just"/>
            <a:r>
              <a:rPr lang="fr-FR" sz="1200" b="1" dirty="0">
                <a:cs typeface="Arial" pitchFamily="34" charset="0"/>
              </a:rPr>
              <a:t>Résultat déficitaire de 39 K€.</a:t>
            </a:r>
          </a:p>
          <a:p>
            <a:pPr algn="just"/>
            <a:endParaRPr lang="fr-FR" sz="1200" dirty="0">
              <a:cs typeface="Arial" pitchFamily="34" charset="0"/>
            </a:endParaRPr>
          </a:p>
          <a:p>
            <a:pPr algn="just"/>
            <a:r>
              <a:rPr lang="fr-FR" sz="1100" dirty="0">
                <a:cs typeface="Arial" pitchFamily="34" charset="0"/>
              </a:rPr>
              <a:t>Depuis 2020/2021, les subventions octroyées sont plus élevées notamment celle de la CDC au titre des aides aux comités sportifs qui comprend une aide socle pour le financement du fonctionnement du comité et des aides pour des objets précis, dont le concours d’endurance international, qui doivent être justifiées par des dépenses réalisées pour l’exécution de ces actions. </a:t>
            </a:r>
          </a:p>
          <a:p>
            <a:pPr algn="just"/>
            <a:endParaRPr lang="fr-FR" sz="1100" dirty="0">
              <a:cs typeface="Arial" pitchFamily="34" charset="0"/>
            </a:endParaRPr>
          </a:p>
          <a:p>
            <a:pPr algn="just"/>
            <a:r>
              <a:rPr lang="fr-FR" sz="1100" dirty="0">
                <a:cs typeface="Arial" pitchFamily="34" charset="0"/>
              </a:rPr>
              <a:t>Toutefois, malgré ces subventions supplémentaires, l’exploitation du comité est déficitaire.   </a:t>
            </a:r>
          </a:p>
          <a:p>
            <a:pPr algn="just"/>
            <a:endParaRPr lang="fr-FR" sz="1100" dirty="0">
              <a:cs typeface="Arial" pitchFamily="34" charset="0"/>
            </a:endParaRPr>
          </a:p>
          <a:p>
            <a:pPr algn="just"/>
            <a:r>
              <a:rPr lang="fr-FR" sz="1100" dirty="0">
                <a:cs typeface="Arial" pitchFamily="34" charset="0"/>
              </a:rPr>
              <a:t>Ce déficit est lié essentiellement à :</a:t>
            </a:r>
          </a:p>
          <a:p>
            <a:pPr algn="just"/>
            <a:r>
              <a:rPr lang="fr-FR" sz="1100" dirty="0">
                <a:cs typeface="Arial" pitchFamily="34" charset="0"/>
              </a:rPr>
              <a:t>- des subventions non perçues en totalité étant donné que les montants planchers de dépenses à réaliser n’ont pas été atteints (cf. slide suivant);</a:t>
            </a:r>
          </a:p>
          <a:p>
            <a:pPr algn="just"/>
            <a:r>
              <a:rPr lang="fr-FR" sz="1100" dirty="0">
                <a:cs typeface="Arial" pitchFamily="34" charset="0"/>
              </a:rPr>
              <a:t>- une hausse des dépenses non financées ou financées en partie, principalement des aides aux concours (+17 K€) et des frais de transport (+5 K€).</a:t>
            </a:r>
          </a:p>
        </p:txBody>
      </p:sp>
      <p:sp>
        <p:nvSpPr>
          <p:cNvPr id="3" name="Bulle narrative : rectangle 2">
            <a:extLst>
              <a:ext uri="{FF2B5EF4-FFF2-40B4-BE49-F238E27FC236}">
                <a16:creationId xmlns:a16="http://schemas.microsoft.com/office/drawing/2014/main" id="{14825820-2500-2955-FDFA-71F2D02F8A6E}"/>
              </a:ext>
            </a:extLst>
          </p:cNvPr>
          <p:cNvSpPr/>
          <p:nvPr/>
        </p:nvSpPr>
        <p:spPr>
          <a:xfrm>
            <a:off x="449744" y="1386724"/>
            <a:ext cx="965236" cy="515999"/>
          </a:xfrm>
          <a:prstGeom prst="wedgeRectCallout">
            <a:avLst>
              <a:gd name="adj1" fmla="val 66810"/>
              <a:gd name="adj2" fmla="val 10597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100" dirty="0">
                <a:solidFill>
                  <a:schemeClr val="bg1"/>
                </a:solidFill>
              </a:rPr>
              <a:t>Cf. détails slide suivant</a:t>
            </a:r>
          </a:p>
        </p:txBody>
      </p:sp>
      <p:pic>
        <p:nvPicPr>
          <p:cNvPr id="4" name="Image 3">
            <a:extLst>
              <a:ext uri="{FF2B5EF4-FFF2-40B4-BE49-F238E27FC236}">
                <a16:creationId xmlns:a16="http://schemas.microsoft.com/office/drawing/2014/main" id="{076B9486-2826-2EF0-5C02-894E3724E1E1}"/>
              </a:ext>
            </a:extLst>
          </p:cNvPr>
          <p:cNvPicPr>
            <a:picLocks noChangeAspect="1"/>
          </p:cNvPicPr>
          <p:nvPr/>
        </p:nvPicPr>
        <p:blipFill>
          <a:blip r:embed="rId3"/>
          <a:stretch>
            <a:fillRect/>
          </a:stretch>
        </p:blipFill>
        <p:spPr>
          <a:xfrm>
            <a:off x="1610139" y="1540237"/>
            <a:ext cx="5957151" cy="2954280"/>
          </a:xfrm>
          <a:prstGeom prst="rect">
            <a:avLst/>
          </a:prstGeom>
        </p:spPr>
      </p:pic>
    </p:spTree>
    <p:extLst>
      <p:ext uri="{BB962C8B-B14F-4D97-AF65-F5344CB8AC3E}">
        <p14:creationId xmlns:p14="http://schemas.microsoft.com/office/powerpoint/2010/main" val="3794881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1017707" y="123660"/>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Les chiffres clés - Les subventions consommées pendant l’exercice</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189494" y="64336"/>
            <a:ext cx="689325" cy="874517"/>
          </a:xfrm>
          <a:prstGeom prst="rect">
            <a:avLst/>
          </a:prstGeom>
        </p:spPr>
      </p:pic>
      <p:grpSp>
        <p:nvGrpSpPr>
          <p:cNvPr id="6" name="Groupe 5">
            <a:extLst>
              <a:ext uri="{FF2B5EF4-FFF2-40B4-BE49-F238E27FC236}">
                <a16:creationId xmlns:a16="http://schemas.microsoft.com/office/drawing/2014/main" id="{CD79C38E-9F5B-29DC-DC9B-E55BC9C991F3}"/>
              </a:ext>
            </a:extLst>
          </p:cNvPr>
          <p:cNvGrpSpPr/>
          <p:nvPr/>
        </p:nvGrpSpPr>
        <p:grpSpPr>
          <a:xfrm>
            <a:off x="7885698" y="123660"/>
            <a:ext cx="4074663" cy="5582001"/>
            <a:chOff x="1099114" y="1157743"/>
            <a:chExt cx="2962275" cy="4047543"/>
          </a:xfrm>
        </p:grpSpPr>
        <p:sp>
          <p:nvSpPr>
            <p:cNvPr id="7" name="Rechteck 12">
              <a:extLst>
                <a:ext uri="{FF2B5EF4-FFF2-40B4-BE49-F238E27FC236}">
                  <a16:creationId xmlns:a16="http://schemas.microsoft.com/office/drawing/2014/main" id="{655E017A-63BF-AE73-9C94-4D5DEA11E095}"/>
                </a:ext>
              </a:extLst>
            </p:cNvPr>
            <p:cNvSpPr/>
            <p:nvPr/>
          </p:nvSpPr>
          <p:spPr>
            <a:xfrm>
              <a:off x="1099114" y="1690561"/>
              <a:ext cx="2962275" cy="3514725"/>
            </a:xfrm>
            <a:prstGeom prst="rect">
              <a:avLst/>
            </a:prstGeom>
            <a:solidFill>
              <a:srgbClr val="FFF8E5"/>
            </a:solidFill>
            <a:ln>
              <a:noFill/>
            </a:ln>
            <a:effectLst>
              <a:outerShdw blurRad="88900" dist="50800" dir="5400000" algn="ctr" rotWithShape="0">
                <a:schemeClr val="bg1">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de-DE" dirty="0"/>
            </a:p>
          </p:txBody>
        </p:sp>
        <p:grpSp>
          <p:nvGrpSpPr>
            <p:cNvPr id="9" name="Gruppieren 23">
              <a:extLst>
                <a:ext uri="{FF2B5EF4-FFF2-40B4-BE49-F238E27FC236}">
                  <a16:creationId xmlns:a16="http://schemas.microsoft.com/office/drawing/2014/main" id="{BA77A663-6E91-F437-36F4-6346D5F69E14}"/>
                </a:ext>
              </a:extLst>
            </p:cNvPr>
            <p:cNvGrpSpPr>
              <a:grpSpLocks/>
            </p:cNvGrpSpPr>
            <p:nvPr/>
          </p:nvGrpSpPr>
          <p:grpSpPr bwMode="auto">
            <a:xfrm>
              <a:off x="2138363" y="1157743"/>
              <a:ext cx="624656" cy="809170"/>
              <a:chOff x="2109788" y="1157743"/>
              <a:chExt cx="624656" cy="809170"/>
            </a:xfrm>
          </p:grpSpPr>
          <p:pic>
            <p:nvPicPr>
              <p:cNvPr id="10" name="Picture 3" descr="\\Diskstation\PresentationLoad\PRESENTATIONLOAD\4_PRODUKTION\3_CHARTS &amp; DIAGRAMME\Sortieren\paper scraps\pin\pin_rot.png">
                <a:extLst>
                  <a:ext uri="{FF2B5EF4-FFF2-40B4-BE49-F238E27FC236}">
                    <a16:creationId xmlns:a16="http://schemas.microsoft.com/office/drawing/2014/main" id="{89B4CC78-A33E-535A-D43E-667F9E675D5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l="22310" r="46835" b="37975"/>
              <a:stretch>
                <a:fillRect/>
              </a:stretch>
            </p:blipFill>
            <p:spPr bwMode="auto">
              <a:xfrm flipH="1">
                <a:off x="2235050" y="1157743"/>
                <a:ext cx="499394" cy="75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Ellipse 10">
                <a:extLst>
                  <a:ext uri="{FF2B5EF4-FFF2-40B4-BE49-F238E27FC236}">
                    <a16:creationId xmlns:a16="http://schemas.microsoft.com/office/drawing/2014/main" id="{34C1CCAA-2F56-193B-41A9-627BB0972BB9}"/>
                  </a:ext>
                </a:extLst>
              </p:cNvPr>
              <p:cNvSpPr/>
              <p:nvPr/>
            </p:nvSpPr>
            <p:spPr>
              <a:xfrm>
                <a:off x="2109788" y="1647825"/>
                <a:ext cx="495300" cy="319088"/>
              </a:xfrm>
              <a:prstGeom prst="ellipse">
                <a:avLst/>
              </a:prstGeom>
              <a:gradFill flip="none" rotWithShape="1">
                <a:gsLst>
                  <a:gs pos="0">
                    <a:schemeClr val="bg1">
                      <a:lumMod val="50000"/>
                    </a:schemeClr>
                  </a:gs>
                  <a:gs pos="29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DE"/>
              </a:p>
            </p:txBody>
          </p:sp>
        </p:grpSp>
      </p:grpSp>
      <p:sp>
        <p:nvSpPr>
          <p:cNvPr id="13" name="Espace réservé du numéro de diapositive 10">
            <a:extLst>
              <a:ext uri="{FF2B5EF4-FFF2-40B4-BE49-F238E27FC236}">
                <a16:creationId xmlns:a16="http://schemas.microsoft.com/office/drawing/2014/main" id="{BF26AC34-7495-782D-B853-05DBEE7FCFF2}"/>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9</a:t>
            </a:fld>
            <a:endParaRPr lang="fr-FR" sz="1200" b="1">
              <a:solidFill>
                <a:srgbClr val="2B79B3"/>
              </a:solidFill>
            </a:endParaRPr>
          </a:p>
        </p:txBody>
      </p:sp>
      <p:sp>
        <p:nvSpPr>
          <p:cNvPr id="8" name="ZoneTexte 7">
            <a:extLst>
              <a:ext uri="{FF2B5EF4-FFF2-40B4-BE49-F238E27FC236}">
                <a16:creationId xmlns:a16="http://schemas.microsoft.com/office/drawing/2014/main" id="{9EDC0FAD-A41F-3640-93F9-32C68E35001D}"/>
              </a:ext>
            </a:extLst>
          </p:cNvPr>
          <p:cNvSpPr txBox="1"/>
          <p:nvPr/>
        </p:nvSpPr>
        <p:spPr>
          <a:xfrm>
            <a:off x="902691" y="590118"/>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1200" i="0" dirty="0">
                <a:solidFill>
                  <a:schemeClr val="accent1">
                    <a:lumMod val="50000"/>
                  </a:schemeClr>
                </a:solidFill>
              </a:rPr>
              <a:t>Subventions octroyées au cours de l’exercice 2022/2023</a:t>
            </a:r>
          </a:p>
          <a:p>
            <a:pPr defTabSz="899010">
              <a:defRPr/>
            </a:pPr>
            <a:endParaRPr lang="fr-FR" sz="1200" i="0" dirty="0">
              <a:solidFill>
                <a:schemeClr val="accent1">
                  <a:lumMod val="50000"/>
                </a:schemeClr>
              </a:solidFill>
            </a:endParaRPr>
          </a:p>
        </p:txBody>
      </p:sp>
      <p:sp>
        <p:nvSpPr>
          <p:cNvPr id="12" name="ZoneTexte 11">
            <a:extLst>
              <a:ext uri="{FF2B5EF4-FFF2-40B4-BE49-F238E27FC236}">
                <a16:creationId xmlns:a16="http://schemas.microsoft.com/office/drawing/2014/main" id="{567DF50D-35BC-D283-A098-4D062664ED8F}"/>
              </a:ext>
            </a:extLst>
          </p:cNvPr>
          <p:cNvSpPr txBox="1"/>
          <p:nvPr/>
        </p:nvSpPr>
        <p:spPr>
          <a:xfrm>
            <a:off x="902692" y="2392238"/>
            <a:ext cx="3699126"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1200" i="0" dirty="0">
                <a:solidFill>
                  <a:schemeClr val="accent1">
                    <a:lumMod val="50000"/>
                  </a:schemeClr>
                </a:solidFill>
              </a:rPr>
              <a:t>Suivi des subventions des exercices précédents </a:t>
            </a:r>
          </a:p>
          <a:p>
            <a:pPr defTabSz="899010">
              <a:defRPr/>
            </a:pPr>
            <a:endParaRPr lang="fr-FR" sz="1200" i="0" dirty="0">
              <a:solidFill>
                <a:schemeClr val="accent1">
                  <a:lumMod val="50000"/>
                </a:schemeClr>
              </a:solidFill>
            </a:endParaRPr>
          </a:p>
        </p:txBody>
      </p:sp>
      <p:sp>
        <p:nvSpPr>
          <p:cNvPr id="17" name="ZoneTexte 16">
            <a:extLst>
              <a:ext uri="{FF2B5EF4-FFF2-40B4-BE49-F238E27FC236}">
                <a16:creationId xmlns:a16="http://schemas.microsoft.com/office/drawing/2014/main" id="{9B7492C7-3E3F-B1AB-0AA4-B021B0CD977D}"/>
              </a:ext>
            </a:extLst>
          </p:cNvPr>
          <p:cNvSpPr txBox="1"/>
          <p:nvPr/>
        </p:nvSpPr>
        <p:spPr>
          <a:xfrm>
            <a:off x="7977763" y="1087267"/>
            <a:ext cx="3890535" cy="118697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1200" i="0" dirty="0">
                <a:solidFill>
                  <a:schemeClr val="accent1">
                    <a:lumMod val="50000"/>
                  </a:schemeClr>
                </a:solidFill>
              </a:rPr>
              <a:t>Focus sur la subvention CDC 2021/2022</a:t>
            </a: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algn="just" defTabSz="899010">
              <a:defRPr/>
            </a:pPr>
            <a:endParaRPr lang="fr-FR" sz="1200" i="0" dirty="0">
              <a:solidFill>
                <a:schemeClr val="accent1">
                  <a:lumMod val="50000"/>
                </a:schemeClr>
              </a:solidFill>
            </a:endParaRPr>
          </a:p>
          <a:p>
            <a:pPr algn="just" defTabSz="899010">
              <a:defRPr/>
            </a:pPr>
            <a:r>
              <a:rPr lang="fr-FR" sz="1200" b="0" i="0" dirty="0">
                <a:solidFill>
                  <a:schemeClr val="tx1"/>
                </a:solidFill>
              </a:rPr>
              <a:t>L’arrêté de subvention faisait référence à un montant minimal de dépenses à engager.</a:t>
            </a:r>
          </a:p>
          <a:p>
            <a:pPr algn="just" defTabSz="899010">
              <a:defRPr/>
            </a:pPr>
            <a:endParaRPr lang="fr-FR" sz="1200" b="0" i="0" dirty="0">
              <a:solidFill>
                <a:schemeClr val="tx1"/>
              </a:solidFill>
            </a:endParaRPr>
          </a:p>
          <a:p>
            <a:pPr algn="just" defTabSz="899010">
              <a:defRPr/>
            </a:pPr>
            <a:r>
              <a:rPr lang="fr-FR" sz="1200" b="0" i="0" dirty="0">
                <a:solidFill>
                  <a:schemeClr val="tx1"/>
                </a:solidFill>
              </a:rPr>
              <a:t>Ce montant plancher, trop important, n’a pas été atteint ce qui a amené l’association à ne pas obtenir le montant total de la subvention octroyée (solde non perçu de 24 523 €).</a:t>
            </a:r>
          </a:p>
          <a:p>
            <a:pPr algn="just" defTabSz="899010">
              <a:defRPr/>
            </a:pPr>
            <a:endParaRPr lang="fr-FR" sz="1200" b="0" i="0" dirty="0">
              <a:solidFill>
                <a:schemeClr val="tx1"/>
              </a:solidFill>
            </a:endParaRPr>
          </a:p>
          <a:p>
            <a:pPr algn="just" defTabSz="899010">
              <a:defRPr/>
            </a:pPr>
            <a:r>
              <a:rPr lang="fr-FR" sz="1200" b="0" i="0" dirty="0">
                <a:solidFill>
                  <a:schemeClr val="tx1"/>
                </a:solidFill>
              </a:rPr>
              <a:t>Il est à noter qu’un acompte de subvention de                        15 000 € pour l’organisation du CEI a été perçu alors que la manifestation n’a pas eu lieu. Cette somme a été comptabilisée en subvention à reverser.</a:t>
            </a: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p:txBody>
      </p:sp>
      <p:pic>
        <p:nvPicPr>
          <p:cNvPr id="22" name="Image 21">
            <a:extLst>
              <a:ext uri="{FF2B5EF4-FFF2-40B4-BE49-F238E27FC236}">
                <a16:creationId xmlns:a16="http://schemas.microsoft.com/office/drawing/2014/main" id="{458B28AD-DC62-2D8D-ED4A-40795418B672}"/>
              </a:ext>
            </a:extLst>
          </p:cNvPr>
          <p:cNvPicPr>
            <a:picLocks noChangeAspect="1"/>
          </p:cNvPicPr>
          <p:nvPr/>
        </p:nvPicPr>
        <p:blipFill>
          <a:blip r:embed="rId4"/>
          <a:stretch>
            <a:fillRect/>
          </a:stretch>
        </p:blipFill>
        <p:spPr>
          <a:xfrm>
            <a:off x="1057522" y="916850"/>
            <a:ext cx="5581650" cy="1438275"/>
          </a:xfrm>
          <a:prstGeom prst="rect">
            <a:avLst/>
          </a:prstGeom>
        </p:spPr>
      </p:pic>
      <p:pic>
        <p:nvPicPr>
          <p:cNvPr id="24" name="Image 23">
            <a:extLst>
              <a:ext uri="{FF2B5EF4-FFF2-40B4-BE49-F238E27FC236}">
                <a16:creationId xmlns:a16="http://schemas.microsoft.com/office/drawing/2014/main" id="{554EA718-6261-545C-2D84-E4CE61608960}"/>
              </a:ext>
            </a:extLst>
          </p:cNvPr>
          <p:cNvPicPr>
            <a:picLocks noChangeAspect="1"/>
          </p:cNvPicPr>
          <p:nvPr/>
        </p:nvPicPr>
        <p:blipFill>
          <a:blip r:embed="rId5"/>
          <a:stretch>
            <a:fillRect/>
          </a:stretch>
        </p:blipFill>
        <p:spPr>
          <a:xfrm>
            <a:off x="1074991" y="2623748"/>
            <a:ext cx="6331442" cy="1962191"/>
          </a:xfrm>
          <a:prstGeom prst="rect">
            <a:avLst/>
          </a:prstGeom>
        </p:spPr>
      </p:pic>
      <p:pic>
        <p:nvPicPr>
          <p:cNvPr id="26" name="Image 25">
            <a:extLst>
              <a:ext uri="{FF2B5EF4-FFF2-40B4-BE49-F238E27FC236}">
                <a16:creationId xmlns:a16="http://schemas.microsoft.com/office/drawing/2014/main" id="{DA397063-6D50-4871-D29F-02CBEC1D041E}"/>
              </a:ext>
            </a:extLst>
          </p:cNvPr>
          <p:cNvPicPr>
            <a:picLocks noChangeAspect="1"/>
          </p:cNvPicPr>
          <p:nvPr/>
        </p:nvPicPr>
        <p:blipFill>
          <a:blip r:embed="rId6"/>
          <a:stretch>
            <a:fillRect/>
          </a:stretch>
        </p:blipFill>
        <p:spPr>
          <a:xfrm>
            <a:off x="8111416" y="1583052"/>
            <a:ext cx="3487549" cy="918241"/>
          </a:xfrm>
          <a:prstGeom prst="rect">
            <a:avLst/>
          </a:prstGeom>
        </p:spPr>
      </p:pic>
      <p:sp>
        <p:nvSpPr>
          <p:cNvPr id="3" name="ZoneTexte 2">
            <a:extLst>
              <a:ext uri="{FF2B5EF4-FFF2-40B4-BE49-F238E27FC236}">
                <a16:creationId xmlns:a16="http://schemas.microsoft.com/office/drawing/2014/main" id="{8405956A-259A-A05D-B9C4-C541C619F6CE}"/>
              </a:ext>
            </a:extLst>
          </p:cNvPr>
          <p:cNvSpPr txBox="1"/>
          <p:nvPr/>
        </p:nvSpPr>
        <p:spPr>
          <a:xfrm>
            <a:off x="902692" y="4703514"/>
            <a:ext cx="4951456"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1200" i="0" dirty="0">
                <a:solidFill>
                  <a:schemeClr val="accent1">
                    <a:lumMod val="50000"/>
                  </a:schemeClr>
                </a:solidFill>
              </a:rPr>
              <a:t>Récapitulatif des subventions consommées en 2022/2023</a:t>
            </a: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p:txBody>
      </p:sp>
      <p:pic>
        <p:nvPicPr>
          <p:cNvPr id="14" name="Image 13">
            <a:extLst>
              <a:ext uri="{FF2B5EF4-FFF2-40B4-BE49-F238E27FC236}">
                <a16:creationId xmlns:a16="http://schemas.microsoft.com/office/drawing/2014/main" id="{B610DCA1-7CD7-63FE-CB13-831A9E9F342E}"/>
              </a:ext>
            </a:extLst>
          </p:cNvPr>
          <p:cNvPicPr>
            <a:picLocks noChangeAspect="1"/>
          </p:cNvPicPr>
          <p:nvPr/>
        </p:nvPicPr>
        <p:blipFill>
          <a:blip r:embed="rId7"/>
          <a:stretch>
            <a:fillRect/>
          </a:stretch>
        </p:blipFill>
        <p:spPr>
          <a:xfrm>
            <a:off x="1363110" y="4986159"/>
            <a:ext cx="5172075" cy="1362075"/>
          </a:xfrm>
          <a:prstGeom prst="rect">
            <a:avLst/>
          </a:prstGeom>
        </p:spPr>
      </p:pic>
    </p:spTree>
    <p:extLst>
      <p:ext uri="{BB962C8B-B14F-4D97-AF65-F5344CB8AC3E}">
        <p14:creationId xmlns:p14="http://schemas.microsoft.com/office/powerpoint/2010/main" val="2229481050"/>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1783</TotalTime>
  <Words>2588</Words>
  <Application>Microsoft Office PowerPoint</Application>
  <PresentationFormat>Grand écran</PresentationFormat>
  <Paragraphs>232</Paragraphs>
  <Slides>21</Slides>
  <Notes>0</Notes>
  <HiddenSlides>0</HiddenSlides>
  <MMClips>0</MMClips>
  <ScaleCrop>false</ScaleCrop>
  <HeadingPairs>
    <vt:vector size="6" baseType="variant">
      <vt:variant>
        <vt:lpstr>Polices utilisées</vt:lpstr>
      </vt:variant>
      <vt:variant>
        <vt:i4>12</vt:i4>
      </vt:variant>
      <vt:variant>
        <vt:lpstr>Thème</vt:lpstr>
      </vt:variant>
      <vt:variant>
        <vt:i4>1</vt:i4>
      </vt:variant>
      <vt:variant>
        <vt:lpstr>Titres des diapositives</vt:lpstr>
      </vt:variant>
      <vt:variant>
        <vt:i4>21</vt:i4>
      </vt:variant>
    </vt:vector>
  </HeadingPairs>
  <TitlesOfParts>
    <vt:vector size="34" baseType="lpstr">
      <vt:lpstr>Aharoni</vt:lpstr>
      <vt:lpstr>Arial</vt:lpstr>
      <vt:lpstr>Arial Nova Light</vt:lpstr>
      <vt:lpstr>Bahnschrift SemiBold SemiConden</vt:lpstr>
      <vt:lpstr>Bahnschrift SemiLight SemiConde</vt:lpstr>
      <vt:lpstr>Browallia New</vt:lpstr>
      <vt:lpstr>Calibri</vt:lpstr>
      <vt:lpstr>Franklin Gothic Heavy</vt:lpstr>
      <vt:lpstr>Georgia</vt:lpstr>
      <vt:lpstr>Trebuchet MS</vt:lpstr>
      <vt:lpstr>Wingdings</vt:lpstr>
      <vt:lpstr>Wingdings 3</vt:lpstr>
      <vt:lpstr>Facette</vt:lpstr>
      <vt:lpstr>Synthèse du commissaire aux comptes sur les comptes annuels 2022/2023 </vt:lpstr>
      <vt:lpstr>  Le présent document est la note de synthèse relative à l'arrêté des comptes sociaux clos le 31 août 2023 de l’association Comité Corse d’Equitation, rédigé à l'intention du comité directeur de l’association.   Ce document a été établi uniquement dans le cadre de notre mission d’audit des comptes annuels dont la préparation et le contenu sont placés sous la responsabilité de la Direction.                                Dans ce contexte, le présent document ne peut être communiqué à aucun tiers et ne peut être utilisé, mentionné ou interprété dans un cadre autre que celui de cette réunion de synthèse.     </vt:lpstr>
      <vt:lpstr>      </vt:lpstr>
      <vt:lpstr> </vt:lpstr>
      <vt:lpstr>Présentation PowerPoint</vt:lpstr>
      <vt:lpstr> </vt:lpstr>
      <vt:lpstr> Nous avons été nommés commissaire aux comptes de l’association par votre assemblée générale en date du 20/11/2015. La date de clôture du dernier exercice couvert par notre mandat est le 31/12/2021.  </vt:lpstr>
      <vt:lpstr> </vt:lpstr>
      <vt:lpstr> </vt:lpstr>
      <vt:lpstr> </vt:lpstr>
      <vt:lpstr> </vt:lpstr>
      <vt:lpstr>Présentation PowerPoint</vt:lpstr>
      <vt:lpstr> </vt:lpstr>
      <vt:lpstr> </vt:lpstr>
      <vt:lpstr> </vt:lpstr>
      <vt:lpstr>   Nous avons été nommés commissaire aux comptes de l’association par votre assemblée générale en date du 20/11/2015. La date de clôture du dernier exercice couvert par notre mandat est le 31/12/2021.  </vt:lpstr>
      <vt:lpstr> </vt:lpstr>
      <vt:lpstr> </vt:lpstr>
      <vt:lpstr> </vt:lpstr>
      <vt:lpstr>   Nous avons été nommés commissaire aux comptes de l’association par votre assemblée générale en date du 20/11/2015. La date de clôture du dernier exercice couvert par notre mandat est le 31/12/2021.  </vt:lpstr>
      <vt:lpstr>Certification sans réserve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Rose-Marie FLACH</dc:creator>
  <cp:lastModifiedBy>Laura Suzzoni</cp:lastModifiedBy>
  <cp:revision>93</cp:revision>
  <cp:lastPrinted>2023-11-10T14:50:09Z</cp:lastPrinted>
  <dcterms:created xsi:type="dcterms:W3CDTF">2022-10-17T09:10:23Z</dcterms:created>
  <dcterms:modified xsi:type="dcterms:W3CDTF">2023-11-15T15:20:24Z</dcterms:modified>
</cp:coreProperties>
</file>